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8736" r:id="rId1"/>
    <p:sldMasterId id="2147488741" r:id="rId2"/>
    <p:sldMasterId id="2147488747" r:id="rId3"/>
  </p:sldMasterIdLst>
  <p:notesMasterIdLst>
    <p:notesMasterId r:id="rId197"/>
  </p:notesMasterIdLst>
  <p:handoutMasterIdLst>
    <p:handoutMasterId r:id="rId198"/>
  </p:handoutMasterIdLst>
  <p:sldIdLst>
    <p:sldId id="1500" r:id="rId4"/>
    <p:sldId id="1489" r:id="rId5"/>
    <p:sldId id="1494" r:id="rId6"/>
    <p:sldId id="1533" r:id="rId7"/>
    <p:sldId id="1534" r:id="rId8"/>
    <p:sldId id="1531" r:id="rId9"/>
    <p:sldId id="1803" r:id="rId10"/>
    <p:sldId id="1804" r:id="rId11"/>
    <p:sldId id="1805" r:id="rId12"/>
    <p:sldId id="1806" r:id="rId13"/>
    <p:sldId id="1807" r:id="rId14"/>
    <p:sldId id="1808" r:id="rId15"/>
    <p:sldId id="1809" r:id="rId16"/>
    <p:sldId id="1810" r:id="rId17"/>
    <p:sldId id="1811" r:id="rId18"/>
    <p:sldId id="1812" r:id="rId19"/>
    <p:sldId id="1813" r:id="rId20"/>
    <p:sldId id="1814" r:id="rId21"/>
    <p:sldId id="1815" r:id="rId22"/>
    <p:sldId id="1816" r:id="rId23"/>
    <p:sldId id="1817" r:id="rId24"/>
    <p:sldId id="1818" r:id="rId25"/>
    <p:sldId id="1819" r:id="rId26"/>
    <p:sldId id="1820" r:id="rId27"/>
    <p:sldId id="1821" r:id="rId28"/>
    <p:sldId id="1822" r:id="rId29"/>
    <p:sldId id="1823" r:id="rId30"/>
    <p:sldId id="1824" r:id="rId31"/>
    <p:sldId id="1825" r:id="rId32"/>
    <p:sldId id="1826" r:id="rId33"/>
    <p:sldId id="1827" r:id="rId34"/>
    <p:sldId id="1828" r:id="rId35"/>
    <p:sldId id="1829" r:id="rId36"/>
    <p:sldId id="1830" r:id="rId37"/>
    <p:sldId id="1831" r:id="rId38"/>
    <p:sldId id="1832" r:id="rId39"/>
    <p:sldId id="1833" r:id="rId40"/>
    <p:sldId id="1834" r:id="rId41"/>
    <p:sldId id="1835" r:id="rId42"/>
    <p:sldId id="1836" r:id="rId43"/>
    <p:sldId id="1837" r:id="rId44"/>
    <p:sldId id="1838" r:id="rId45"/>
    <p:sldId id="1839" r:id="rId46"/>
    <p:sldId id="1840" r:id="rId47"/>
    <p:sldId id="1841" r:id="rId48"/>
    <p:sldId id="1842" r:id="rId49"/>
    <p:sldId id="1843" r:id="rId50"/>
    <p:sldId id="1844" r:id="rId51"/>
    <p:sldId id="1845" r:id="rId52"/>
    <p:sldId id="1846" r:id="rId53"/>
    <p:sldId id="1894" r:id="rId54"/>
    <p:sldId id="1895" r:id="rId55"/>
    <p:sldId id="1896" r:id="rId56"/>
    <p:sldId id="1897" r:id="rId57"/>
    <p:sldId id="1898" r:id="rId58"/>
    <p:sldId id="1899" r:id="rId59"/>
    <p:sldId id="1900" r:id="rId60"/>
    <p:sldId id="1901" r:id="rId61"/>
    <p:sldId id="1902" r:id="rId62"/>
    <p:sldId id="1903" r:id="rId63"/>
    <p:sldId id="1904" r:id="rId64"/>
    <p:sldId id="1905" r:id="rId65"/>
    <p:sldId id="1906" r:id="rId66"/>
    <p:sldId id="1907" r:id="rId67"/>
    <p:sldId id="1755" r:id="rId68"/>
    <p:sldId id="1756" r:id="rId69"/>
    <p:sldId id="1757" r:id="rId70"/>
    <p:sldId id="1758" r:id="rId71"/>
    <p:sldId id="1759" r:id="rId72"/>
    <p:sldId id="1760" r:id="rId73"/>
    <p:sldId id="1761" r:id="rId74"/>
    <p:sldId id="1762" r:id="rId75"/>
    <p:sldId id="1763" r:id="rId76"/>
    <p:sldId id="1764" r:id="rId77"/>
    <p:sldId id="1765" r:id="rId78"/>
    <p:sldId id="1766" r:id="rId79"/>
    <p:sldId id="1767" r:id="rId80"/>
    <p:sldId id="1768" r:id="rId81"/>
    <p:sldId id="1769" r:id="rId82"/>
    <p:sldId id="1770" r:id="rId83"/>
    <p:sldId id="1771" r:id="rId84"/>
    <p:sldId id="1772" r:id="rId85"/>
    <p:sldId id="1773" r:id="rId86"/>
    <p:sldId id="1774" r:id="rId87"/>
    <p:sldId id="1775" r:id="rId88"/>
    <p:sldId id="1776" r:id="rId89"/>
    <p:sldId id="1777" r:id="rId90"/>
    <p:sldId id="1778" r:id="rId91"/>
    <p:sldId id="1779" r:id="rId92"/>
    <p:sldId id="1780" r:id="rId93"/>
    <p:sldId id="1781" r:id="rId94"/>
    <p:sldId id="1782" r:id="rId95"/>
    <p:sldId id="1783" r:id="rId96"/>
    <p:sldId id="1784" r:id="rId97"/>
    <p:sldId id="1785" r:id="rId98"/>
    <p:sldId id="1786" r:id="rId99"/>
    <p:sldId id="1787" r:id="rId100"/>
    <p:sldId id="1788" r:id="rId101"/>
    <p:sldId id="1789" r:id="rId102"/>
    <p:sldId id="1790" r:id="rId103"/>
    <p:sldId id="1740" r:id="rId104"/>
    <p:sldId id="1741" r:id="rId105"/>
    <p:sldId id="1742" r:id="rId106"/>
    <p:sldId id="1847" r:id="rId107"/>
    <p:sldId id="1848" r:id="rId108"/>
    <p:sldId id="257" r:id="rId109"/>
    <p:sldId id="258" r:id="rId110"/>
    <p:sldId id="259" r:id="rId111"/>
    <p:sldId id="260" r:id="rId112"/>
    <p:sldId id="261" r:id="rId113"/>
    <p:sldId id="262" r:id="rId114"/>
    <p:sldId id="263" r:id="rId115"/>
    <p:sldId id="264" r:id="rId116"/>
    <p:sldId id="265" r:id="rId117"/>
    <p:sldId id="266" r:id="rId118"/>
    <p:sldId id="267" r:id="rId119"/>
    <p:sldId id="268" r:id="rId120"/>
    <p:sldId id="269" r:id="rId121"/>
    <p:sldId id="1849" r:id="rId122"/>
    <p:sldId id="1850" r:id="rId123"/>
    <p:sldId id="1851" r:id="rId124"/>
    <p:sldId id="1852" r:id="rId125"/>
    <p:sldId id="1853" r:id="rId126"/>
    <p:sldId id="1858" r:id="rId127"/>
    <p:sldId id="1854" r:id="rId128"/>
    <p:sldId id="1855" r:id="rId129"/>
    <p:sldId id="1859" r:id="rId130"/>
    <p:sldId id="1856" r:id="rId131"/>
    <p:sldId id="1857" r:id="rId132"/>
    <p:sldId id="1860" r:id="rId133"/>
    <p:sldId id="1861" r:id="rId134"/>
    <p:sldId id="1862" r:id="rId135"/>
    <p:sldId id="1863" r:id="rId136"/>
    <p:sldId id="1865" r:id="rId137"/>
    <p:sldId id="1867" r:id="rId138"/>
    <p:sldId id="1864" r:id="rId139"/>
    <p:sldId id="1866" r:id="rId140"/>
    <p:sldId id="1868" r:id="rId141"/>
    <p:sldId id="1869" r:id="rId142"/>
    <p:sldId id="1870" r:id="rId143"/>
    <p:sldId id="1873" r:id="rId144"/>
    <p:sldId id="1871" r:id="rId145"/>
    <p:sldId id="1872" r:id="rId146"/>
    <p:sldId id="1874" r:id="rId147"/>
    <p:sldId id="1875" r:id="rId148"/>
    <p:sldId id="1877" r:id="rId149"/>
    <p:sldId id="1876" r:id="rId150"/>
    <p:sldId id="270" r:id="rId151"/>
    <p:sldId id="271" r:id="rId152"/>
    <p:sldId id="272" r:id="rId153"/>
    <p:sldId id="273" r:id="rId154"/>
    <p:sldId id="274" r:id="rId155"/>
    <p:sldId id="275" r:id="rId156"/>
    <p:sldId id="276" r:id="rId157"/>
    <p:sldId id="277" r:id="rId158"/>
    <p:sldId id="278" r:id="rId159"/>
    <p:sldId id="279" r:id="rId160"/>
    <p:sldId id="280" r:id="rId161"/>
    <p:sldId id="281" r:id="rId162"/>
    <p:sldId id="282" r:id="rId163"/>
    <p:sldId id="283" r:id="rId164"/>
    <p:sldId id="1724" r:id="rId165"/>
    <p:sldId id="1878" r:id="rId166"/>
    <p:sldId id="1725" r:id="rId167"/>
    <p:sldId id="1879" r:id="rId168"/>
    <p:sldId id="1726" r:id="rId169"/>
    <p:sldId id="1880" r:id="rId170"/>
    <p:sldId id="1727" r:id="rId171"/>
    <p:sldId id="1881" r:id="rId172"/>
    <p:sldId id="1728" r:id="rId173"/>
    <p:sldId id="1882" r:id="rId174"/>
    <p:sldId id="1729" r:id="rId175"/>
    <p:sldId id="1883" r:id="rId176"/>
    <p:sldId id="1730" r:id="rId177"/>
    <p:sldId id="1884" r:id="rId178"/>
    <p:sldId id="1731" r:id="rId179"/>
    <p:sldId id="1885" r:id="rId180"/>
    <p:sldId id="1732" r:id="rId181"/>
    <p:sldId id="1886" r:id="rId182"/>
    <p:sldId id="1733" r:id="rId183"/>
    <p:sldId id="1887" r:id="rId184"/>
    <p:sldId id="1734" r:id="rId185"/>
    <p:sldId id="1888" r:id="rId186"/>
    <p:sldId id="1735" r:id="rId187"/>
    <p:sldId id="1889" r:id="rId188"/>
    <p:sldId id="1736" r:id="rId189"/>
    <p:sldId id="1890" r:id="rId190"/>
    <p:sldId id="1737" r:id="rId191"/>
    <p:sldId id="1891" r:id="rId192"/>
    <p:sldId id="1738" r:id="rId193"/>
    <p:sldId id="1892" r:id="rId194"/>
    <p:sldId id="1739" r:id="rId195"/>
    <p:sldId id="1893" r:id="rId196"/>
  </p:sldIdLst>
  <p:sldSz cx="9906000" cy="6858000" type="A4"/>
  <p:notesSz cx="6797675" cy="9928225"/>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Core FB MC KPI Report" id="{9A575414-7EA3-6D46-A32E-7BC1A8A1029C}">
          <p14:sldIdLst>
            <p14:sldId id="1500"/>
            <p14:sldId id="1489"/>
            <p14:sldId id="1494"/>
            <p14:sldId id="1533"/>
            <p14:sldId id="1534"/>
            <p14:sldId id="1531"/>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837"/>
            <p14:sldId id="1838"/>
            <p14:sldId id="1839"/>
            <p14:sldId id="1840"/>
            <p14:sldId id="1841"/>
            <p14:sldId id="1842"/>
            <p14:sldId id="1843"/>
            <p14:sldId id="1844"/>
            <p14:sldId id="1845"/>
            <p14:sldId id="1846"/>
            <p14:sldId id="1894"/>
            <p14:sldId id="1895"/>
            <p14:sldId id="1896"/>
            <p14:sldId id="1897"/>
            <p14:sldId id="1898"/>
            <p14:sldId id="1899"/>
            <p14:sldId id="1900"/>
            <p14:sldId id="1901"/>
            <p14:sldId id="1902"/>
            <p14:sldId id="1903"/>
            <p14:sldId id="1904"/>
            <p14:sldId id="1905"/>
            <p14:sldId id="1906"/>
            <p14:sldId id="1907"/>
            <p14:sldId id="1755"/>
            <p14:sldId id="1756"/>
            <p14:sldId id="1757"/>
            <p14:sldId id="1758"/>
            <p14:sldId id="1759"/>
            <p14:sldId id="1760"/>
            <p14:sldId id="1761"/>
            <p14:sldId id="1762"/>
            <p14:sldId id="1763"/>
            <p14:sldId id="1764"/>
            <p14:sldId id="1765"/>
            <p14:sldId id="1766"/>
            <p14:sldId id="1767"/>
            <p14:sldId id="1768"/>
            <p14:sldId id="1769"/>
            <p14:sldId id="1770"/>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88"/>
            <p14:sldId id="1789"/>
            <p14:sldId id="1790"/>
            <p14:sldId id="1740"/>
            <p14:sldId id="1741"/>
            <p14:sldId id="1742"/>
            <p14:sldId id="1847"/>
            <p14:sldId id="1848"/>
            <p14:sldId id="257"/>
            <p14:sldId id="258"/>
            <p14:sldId id="259"/>
            <p14:sldId id="260"/>
            <p14:sldId id="261"/>
            <p14:sldId id="262"/>
            <p14:sldId id="263"/>
            <p14:sldId id="264"/>
            <p14:sldId id="265"/>
            <p14:sldId id="266"/>
            <p14:sldId id="267"/>
            <p14:sldId id="268"/>
            <p14:sldId id="269"/>
            <p14:sldId id="1849"/>
            <p14:sldId id="1850"/>
            <p14:sldId id="1851"/>
            <p14:sldId id="1852"/>
            <p14:sldId id="1853"/>
            <p14:sldId id="1858"/>
            <p14:sldId id="1854"/>
            <p14:sldId id="1855"/>
            <p14:sldId id="1859"/>
            <p14:sldId id="1856"/>
            <p14:sldId id="1857"/>
            <p14:sldId id="1860"/>
            <p14:sldId id="1861"/>
            <p14:sldId id="1862"/>
            <p14:sldId id="1863"/>
            <p14:sldId id="1865"/>
            <p14:sldId id="1867"/>
            <p14:sldId id="1864"/>
            <p14:sldId id="1866"/>
            <p14:sldId id="1868"/>
            <p14:sldId id="1869"/>
            <p14:sldId id="1870"/>
            <p14:sldId id="1873"/>
            <p14:sldId id="1871"/>
            <p14:sldId id="1872"/>
            <p14:sldId id="1874"/>
            <p14:sldId id="1875"/>
            <p14:sldId id="1877"/>
            <p14:sldId id="1876"/>
            <p14:sldId id="270"/>
            <p14:sldId id="271"/>
            <p14:sldId id="272"/>
            <p14:sldId id="273"/>
            <p14:sldId id="274"/>
            <p14:sldId id="275"/>
            <p14:sldId id="276"/>
            <p14:sldId id="277"/>
            <p14:sldId id="278"/>
            <p14:sldId id="279"/>
            <p14:sldId id="280"/>
            <p14:sldId id="281"/>
            <p14:sldId id="282"/>
            <p14:sldId id="283"/>
            <p14:sldId id="1724"/>
            <p14:sldId id="1878"/>
            <p14:sldId id="1725"/>
            <p14:sldId id="1879"/>
            <p14:sldId id="1726"/>
            <p14:sldId id="1880"/>
            <p14:sldId id="1727"/>
            <p14:sldId id="1881"/>
            <p14:sldId id="1728"/>
            <p14:sldId id="1882"/>
            <p14:sldId id="1729"/>
            <p14:sldId id="1883"/>
            <p14:sldId id="1730"/>
            <p14:sldId id="1884"/>
            <p14:sldId id="1731"/>
            <p14:sldId id="1885"/>
            <p14:sldId id="1732"/>
            <p14:sldId id="1886"/>
            <p14:sldId id="1733"/>
            <p14:sldId id="1887"/>
            <p14:sldId id="1734"/>
            <p14:sldId id="1888"/>
            <p14:sldId id="1735"/>
            <p14:sldId id="1889"/>
            <p14:sldId id="1736"/>
            <p14:sldId id="1890"/>
            <p14:sldId id="1737"/>
            <p14:sldId id="1891"/>
            <p14:sldId id="1738"/>
            <p14:sldId id="1892"/>
            <p14:sldId id="1739"/>
            <p14:sldId id="1893"/>
          </p14:sldIdLst>
        </p14:section>
      </p14:sectionLst>
    </p:ext>
    <p:ext uri="{EFAFB233-063F-42B5-8137-9DF3F51BA10A}">
      <p15:sldGuideLst xmlns:p15="http://schemas.microsoft.com/office/powerpoint/2012/main">
        <p15:guide id="1" orient="horz" pos="1071" userDrawn="1">
          <p15:clr>
            <a:srgbClr val="A4A3A4"/>
          </p15:clr>
        </p15:guide>
        <p15:guide id="2" orient="horz" pos="2840" userDrawn="1">
          <p15:clr>
            <a:srgbClr val="A4A3A4"/>
          </p15:clr>
        </p15:guide>
        <p15:guide id="3" pos="325"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4" name="Autor"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AD0600"/>
    <a:srgbClr val="B40600"/>
    <a:srgbClr val="787F04"/>
    <a:srgbClr val="8BB88D"/>
    <a:srgbClr val="B798CF"/>
    <a:srgbClr val="3266FF"/>
    <a:srgbClr val="0100FE"/>
    <a:srgbClr val="00D302"/>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0BECC-15DF-48B7-8A5F-FD6AE98A8FB3}" v="1" dt="2021-04-21T20:52:44.42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4" autoAdjust="0"/>
    <p:restoredTop sz="96556" autoAdjust="0"/>
  </p:normalViewPr>
  <p:slideViewPr>
    <p:cSldViewPr snapToGrid="0">
      <p:cViewPr varScale="1">
        <p:scale>
          <a:sx n="73" d="100"/>
          <a:sy n="73" d="100"/>
        </p:scale>
        <p:origin x="1140" y="72"/>
      </p:cViewPr>
      <p:guideLst>
        <p:guide orient="horz" pos="1071"/>
        <p:guide orient="horz" pos="2840"/>
        <p:guide pos="32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196" Type="http://schemas.openxmlformats.org/officeDocument/2006/relationships/slide" Target="slides/slide193.xml"/><Relationship Id="rId200"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notesMaster" Target="notesMasters/notesMaster1.xml"/><Relationship Id="rId201"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handoutMaster" Target="handoutMasters/handoutMaster1.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commentAuthors" Target="commentAuthors.xml"/><Relationship Id="rId20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0915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13492274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card</a:t>
            </a:r>
            <a:endParaRPr dirty="0"/>
          </a:p>
          <a:p>
            <a:r>
              <a:rPr b="0" dirty="0"/>
              <a:t>No alt text provided.</a:t>
            </a:r>
            <a:endParaRPr dirty="0"/>
          </a:p>
          <a:p>
            <a:endParaRPr dirty="0"/>
          </a:p>
          <a:p>
            <a:r>
              <a:rPr b="1" dirty="0"/>
              <a:t>2021-01-31</a:t>
            </a:r>
            <a:endParaRPr dirty="0"/>
          </a:p>
          <a:p>
            <a:r>
              <a:rPr b="0" dirty="0"/>
              <a:t>No alt text provided.</a:t>
            </a:r>
            <a:endParaRPr dirty="0"/>
          </a:p>
          <a:p>
            <a:endParaRPr dirty="0"/>
          </a:p>
        </p:txBody>
      </p:sp>
    </p:spTree>
    <p:extLst>
      <p:ext uri="{BB962C8B-B14F-4D97-AF65-F5344CB8AC3E}">
        <p14:creationId xmlns:p14="http://schemas.microsoft.com/office/powerpoint/2010/main" val="14558821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320425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2164129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688706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355173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269940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6547098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540003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716612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40024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5300793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885909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079900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521164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0671129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725896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375803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4712992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9150183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2316046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24952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5664630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292806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217410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632030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66749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7863619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0912356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7198902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639933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0026887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83371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8577415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983172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1030470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659418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849320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925427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5696505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7781076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9342348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878872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10226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315720340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1014141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8468145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9820516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67004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1807032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54231978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449920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297870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902911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148258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42449134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997784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82282533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1536097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792068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91473160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5645373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5592222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23616511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5361800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00086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7576537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4087636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96183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10834973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9924143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4939126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7780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597888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407018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99303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474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058270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639534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3007546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502211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454063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139901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172052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672312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158642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990987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53177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2850985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495409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889094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691894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3997803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086179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845541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606586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1080590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56421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0643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4271554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388356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1133778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639425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8712923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p:txBody>
      </p:sp>
    </p:spTree>
    <p:extLst>
      <p:ext uri="{BB962C8B-B14F-4D97-AF65-F5344CB8AC3E}">
        <p14:creationId xmlns:p14="http://schemas.microsoft.com/office/powerpoint/2010/main" val="1899088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577337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1342040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4133479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p:txBody>
      </p:sp>
    </p:spTree>
    <p:extLst>
      <p:ext uri="{BB962C8B-B14F-4D97-AF65-F5344CB8AC3E}">
        <p14:creationId xmlns:p14="http://schemas.microsoft.com/office/powerpoint/2010/main" val="8311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567269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p:txBody>
      </p:sp>
    </p:spTree>
    <p:extLst>
      <p:ext uri="{BB962C8B-B14F-4D97-AF65-F5344CB8AC3E}">
        <p14:creationId xmlns:p14="http://schemas.microsoft.com/office/powerpoint/2010/main" val="1767572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480910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4046961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4431824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1075747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9763881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273370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1072328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0907344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79696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55442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729967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955225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4916328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4774697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185376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2021-01-09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1356680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2021-01-17</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8587004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788559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2021-01-09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571229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2021-01-17</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044827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31234870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614347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2021-01-09</a:t>
            </a:r>
            <a:endParaRPr dirty="0"/>
          </a:p>
          <a:p>
            <a:r>
              <a:rPr b="0" dirty="0"/>
              <a:t>No alt text provided.</a:t>
            </a:r>
            <a:endParaRPr dirty="0"/>
          </a:p>
          <a:p>
            <a:endParaRPr dirty="0"/>
          </a:p>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9392591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2021-01-17</a:t>
            </a:r>
            <a:endParaRPr dirty="0"/>
          </a:p>
          <a:p>
            <a:r>
              <a:rPr b="0" dirty="0"/>
              <a:t>No alt text provided.</a:t>
            </a:r>
            <a:endParaRPr dirty="0"/>
          </a:p>
          <a:p>
            <a:endParaRPr dirty="0"/>
          </a:p>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9730119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5560097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2021-01-09</a:t>
            </a:r>
            <a:endParaRPr dirty="0"/>
          </a:p>
          <a:p>
            <a:r>
              <a:rPr b="0" dirty="0"/>
              <a:t>No alt text provided.</a:t>
            </a:r>
            <a:endParaRPr dirty="0"/>
          </a:p>
          <a:p>
            <a:endParaRPr dirty="0"/>
          </a:p>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1787296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2021-01-17</a:t>
            </a:r>
            <a:endParaRPr dirty="0"/>
          </a:p>
          <a:p>
            <a:r>
              <a:rPr b="0" dirty="0"/>
              <a:t>No alt text provided.</a:t>
            </a:r>
            <a:endParaRPr dirty="0"/>
          </a:p>
          <a:p>
            <a:endParaRPr dirty="0"/>
          </a:p>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5674232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7334888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2021-01-09</a:t>
            </a:r>
            <a:endParaRPr dirty="0"/>
          </a:p>
          <a:p>
            <a:r>
              <a:rPr b="0" dirty="0"/>
              <a:t>No alt text provided.</a:t>
            </a:r>
            <a:endParaRPr dirty="0"/>
          </a:p>
          <a:p>
            <a:endParaRPr dirty="0"/>
          </a:p>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173699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2021-01-17</a:t>
            </a:r>
            <a:endParaRPr dirty="0"/>
          </a:p>
          <a:p>
            <a:r>
              <a:rPr b="0" dirty="0"/>
              <a:t>No alt text provided.</a:t>
            </a:r>
            <a:endParaRPr dirty="0"/>
          </a:p>
          <a:p>
            <a:endParaRPr dirty="0"/>
          </a:p>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5781386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062447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3759269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2021-01-09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1276214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2021-01-17</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6953774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0964998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2021-01-09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3537740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2021-01-17</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3446336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8190105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2021-01-09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8287592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2021-01-17</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5600160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354335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2021-01-09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26823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p:txBody>
      </p:sp>
    </p:spTree>
    <p:extLst>
      <p:ext uri="{BB962C8B-B14F-4D97-AF65-F5344CB8AC3E}">
        <p14:creationId xmlns:p14="http://schemas.microsoft.com/office/powerpoint/2010/main" val="24455863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2021-01-17</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2921099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4825870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2021-01-09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750252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2021-01-17</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8340659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0604388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2021-01-13</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2021-01-09</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8308600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2021-01-17</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4421517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2021-01-31</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3845151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2021-01-13</a:t>
            </a:r>
            <a:endParaRPr dirty="0"/>
          </a:p>
          <a:p>
            <a:r>
              <a:rPr b="0" dirty="0"/>
              <a:t>No alt text provided.</a:t>
            </a:r>
            <a:endParaRPr dirty="0"/>
          </a:p>
          <a:p>
            <a:endParaRPr dirty="0"/>
          </a:p>
          <a:p>
            <a:r>
              <a:rPr b="1" dirty="0"/>
              <a:t>2021-01-16</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2021-01-10</a:t>
            </a:r>
            <a:endParaRPr dirty="0"/>
          </a:p>
          <a:p>
            <a:r>
              <a:rPr b="0" dirty="0"/>
              <a:t>No alt text provided.</a:t>
            </a:r>
            <a:endParaRPr dirty="0"/>
          </a:p>
          <a:p>
            <a:endParaRPr dirty="0"/>
          </a:p>
          <a:p>
            <a:r>
              <a:rPr b="1" dirty="0"/>
              <a:t>2021-01-11</a:t>
            </a:r>
            <a:endParaRPr dirty="0"/>
          </a:p>
          <a:p>
            <a:r>
              <a:rPr b="0" dirty="0"/>
              <a:t>No alt text provided.</a:t>
            </a:r>
            <a:endParaRPr dirty="0"/>
          </a:p>
          <a:p>
            <a:endParaRPr dirty="0"/>
          </a:p>
          <a:p>
            <a:r>
              <a:rPr b="1" dirty="0"/>
              <a:t>2021-01-12</a:t>
            </a:r>
            <a:endParaRPr dirty="0"/>
          </a:p>
          <a:p>
            <a:r>
              <a:rPr b="0" dirty="0"/>
              <a:t>No alt text provided.</a:t>
            </a:r>
            <a:endParaRPr dirty="0"/>
          </a:p>
          <a:p>
            <a:endParaRPr dirty="0"/>
          </a:p>
          <a:p>
            <a:r>
              <a:rPr b="1" dirty="0"/>
              <a:t>2021-01-09</a:t>
            </a:r>
            <a:endParaRPr dirty="0"/>
          </a:p>
          <a:p>
            <a:r>
              <a:rPr b="0" dirty="0"/>
              <a:t>No alt text provided.</a:t>
            </a:r>
            <a:endParaRPr dirty="0"/>
          </a:p>
          <a:p>
            <a:endParaRPr dirty="0"/>
          </a:p>
        </p:txBody>
      </p:sp>
    </p:spTree>
    <p:extLst>
      <p:ext uri="{BB962C8B-B14F-4D97-AF65-F5344CB8AC3E}">
        <p14:creationId xmlns:p14="http://schemas.microsoft.com/office/powerpoint/2010/main" val="9360959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card</a:t>
            </a:r>
            <a:endParaRPr dirty="0"/>
          </a:p>
          <a:p>
            <a:r>
              <a:rPr b="0" dirty="0"/>
              <a:t>No alt text provided.</a:t>
            </a:r>
            <a:endParaRPr dirty="0"/>
          </a:p>
          <a:p>
            <a:endParaRPr dirty="0"/>
          </a:p>
          <a:p>
            <a:r>
              <a:rPr b="1" dirty="0"/>
              <a:t>2021-01-17</a:t>
            </a:r>
            <a:endParaRPr dirty="0"/>
          </a:p>
          <a:p>
            <a:r>
              <a:rPr b="0" dirty="0"/>
              <a:t>No alt text provided.</a:t>
            </a:r>
            <a:endParaRPr dirty="0"/>
          </a:p>
          <a:p>
            <a:endParaRPr dirty="0"/>
          </a:p>
          <a:p>
            <a:r>
              <a:rPr b="1" dirty="0"/>
              <a:t>2021-01-19</a:t>
            </a:r>
            <a:endParaRPr dirty="0"/>
          </a:p>
          <a:p>
            <a:r>
              <a:rPr b="0" dirty="0"/>
              <a:t>No alt text provided.</a:t>
            </a:r>
            <a:endParaRPr dirty="0"/>
          </a:p>
          <a:p>
            <a:endParaRPr dirty="0"/>
          </a:p>
          <a:p>
            <a:r>
              <a:rPr b="1" dirty="0"/>
              <a:t>2021-01-21</a:t>
            </a:r>
            <a:endParaRPr dirty="0"/>
          </a:p>
          <a:p>
            <a:r>
              <a:rPr b="0" dirty="0"/>
              <a:t>No alt text provided.</a:t>
            </a:r>
            <a:endParaRPr dirty="0"/>
          </a:p>
          <a:p>
            <a:endParaRPr dirty="0"/>
          </a:p>
          <a:p>
            <a:r>
              <a:rPr b="1" dirty="0"/>
              <a:t>2021-01-30</a:t>
            </a:r>
            <a:endParaRPr dirty="0"/>
          </a:p>
          <a:p>
            <a:r>
              <a:rPr b="0" dirty="0"/>
              <a:t>No alt text provided.</a:t>
            </a:r>
            <a:endParaRPr dirty="0"/>
          </a:p>
          <a:p>
            <a:endParaRPr dirty="0"/>
          </a:p>
          <a:p>
            <a:r>
              <a:rPr b="1" dirty="0"/>
              <a:t>2021-01-29</a:t>
            </a:r>
            <a:endParaRPr dirty="0"/>
          </a:p>
          <a:p>
            <a:r>
              <a:rPr b="0" dirty="0"/>
              <a:t>No alt text provided.</a:t>
            </a:r>
            <a:endParaRPr dirty="0"/>
          </a:p>
          <a:p>
            <a:endParaRPr dirty="0"/>
          </a:p>
          <a:p>
            <a:r>
              <a:rPr b="1" dirty="0"/>
              <a:t>2021-01-20</a:t>
            </a:r>
            <a:endParaRPr dirty="0"/>
          </a:p>
          <a:p>
            <a:r>
              <a:rPr b="0" dirty="0"/>
              <a:t>No alt text provided.</a:t>
            </a:r>
            <a:endParaRPr dirty="0"/>
          </a:p>
          <a:p>
            <a:endParaRPr dirty="0"/>
          </a:p>
        </p:txBody>
      </p:sp>
    </p:spTree>
    <p:extLst>
      <p:ext uri="{BB962C8B-B14F-4D97-AF65-F5344CB8AC3E}">
        <p14:creationId xmlns:p14="http://schemas.microsoft.com/office/powerpoint/2010/main" val="636977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eg"/><Relationship Id="rId26" Type="http://schemas.openxmlformats.org/officeDocument/2006/relationships/image" Target="../media/image26.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sv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22.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image" Target="../media/image2.pn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5.jpeg"/><Relationship Id="rId5" Type="http://schemas.openxmlformats.org/officeDocument/2006/relationships/image" Target="../media/image5.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14.jpeg"/><Relationship Id="rId10" Type="http://schemas.openxmlformats.org/officeDocument/2006/relationships/image" Target="../media/image10.png"/><Relationship Id="rId19" Type="http://schemas.openxmlformats.org/officeDocument/2006/relationships/image" Target="../media/image20.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008000"/>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299035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3650961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715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‹Nr.›</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19631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2891234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BD0F6-FEC3-4755-B43B-90199D5190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C1DC57-5801-4FF6-9B83-E71ED39832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CCC00F-48E5-4693-8077-90FA0A2101D3}"/>
              </a:ext>
            </a:extLst>
          </p:cNvPr>
          <p:cNvSpPr>
            <a:spLocks noGrp="1"/>
          </p:cNvSpPr>
          <p:nvPr>
            <p:ph type="dt" sz="half" idx="10"/>
          </p:nvPr>
        </p:nvSpPr>
        <p:spPr>
          <a:xfrm>
            <a:off x="681038" y="6356351"/>
            <a:ext cx="2228850" cy="365125"/>
          </a:xfrm>
          <a:prstGeom prst="rect">
            <a:avLst/>
          </a:prstGeom>
        </p:spPr>
        <p:txBody>
          <a:bodyPr/>
          <a:lstStyle/>
          <a:p>
            <a:fld id="{C97FB828-FE58-411E-B92E-666EFA9C9F4B}" type="datetimeFigureOut">
              <a:rPr lang="en-GB" smtClean="0"/>
              <a:t>21/06/2021</a:t>
            </a:fld>
            <a:endParaRPr lang="en-GB"/>
          </a:p>
        </p:txBody>
      </p:sp>
      <p:sp>
        <p:nvSpPr>
          <p:cNvPr id="5" name="Footer Placeholder 4">
            <a:extLst>
              <a:ext uri="{FF2B5EF4-FFF2-40B4-BE49-F238E27FC236}">
                <a16:creationId xmlns:a16="http://schemas.microsoft.com/office/drawing/2014/main" id="{6AE6AB32-5017-464F-AAFE-AF5AC47B10C9}"/>
              </a:ext>
            </a:extLst>
          </p:cNvPr>
          <p:cNvSpPr>
            <a:spLocks noGrp="1"/>
          </p:cNvSpPr>
          <p:nvPr>
            <p:ph type="ftr" sz="quarter" idx="11"/>
          </p:nvPr>
        </p:nvSpPr>
        <p:spPr>
          <a:xfrm>
            <a:off x="3281363" y="6356351"/>
            <a:ext cx="3343275"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9228ACE-12CA-40D6-ADB1-24CF9DD0D073}"/>
              </a:ext>
            </a:extLst>
          </p:cNvPr>
          <p:cNvSpPr>
            <a:spLocks noGrp="1"/>
          </p:cNvSpPr>
          <p:nvPr>
            <p:ph type="sldNum" sz="quarter" idx="12"/>
          </p:nvPr>
        </p:nvSpPr>
        <p:spPr/>
        <p:txBody>
          <a:bodyPr/>
          <a:lstStyle/>
          <a:p>
            <a:fld id="{FE889E91-D914-4D69-BA47-C2A69DF42711}" type="slidenum">
              <a:rPr lang="en-GB" smtClean="0"/>
              <a:t>‹Nr.›</a:t>
            </a:fld>
            <a:endParaRPr lang="en-GB"/>
          </a:p>
        </p:txBody>
      </p:sp>
    </p:spTree>
    <p:extLst>
      <p:ext uri="{BB962C8B-B14F-4D97-AF65-F5344CB8AC3E}">
        <p14:creationId xmlns:p14="http://schemas.microsoft.com/office/powerpoint/2010/main" val="31385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D2386F7D-335A-4BD1-8FB4-E86B568235A1}"/>
              </a:ext>
            </a:extLst>
          </p:cNvPr>
          <p:cNvSpPr>
            <a:spLocks noGrp="1"/>
          </p:cNvSpPr>
          <p:nvPr>
            <p:ph type="dt" sz="half" idx="10"/>
          </p:nvPr>
        </p:nvSpPr>
        <p:spPr/>
        <p:txBody>
          <a:bodyPr/>
          <a:lstStyle>
            <a:lvl1pPr>
              <a:defRPr/>
            </a:lvl1pPr>
          </a:lstStyle>
          <a:p>
            <a:pPr>
              <a:defRPr/>
            </a:pPr>
            <a:fld id="{B812B047-4A93-407E-A8D7-D5D2307DEDD2}" type="datetimeFigureOut">
              <a:rPr lang="en-US"/>
              <a:pPr>
                <a:defRPr/>
              </a:pPr>
              <a:t>6/21/2021</a:t>
            </a:fld>
            <a:endParaRPr lang="en-US"/>
          </a:p>
        </p:txBody>
      </p:sp>
      <p:sp>
        <p:nvSpPr>
          <p:cNvPr id="3" name="Zástupný symbol pro zápatí 4">
            <a:extLst>
              <a:ext uri="{FF2B5EF4-FFF2-40B4-BE49-F238E27FC236}">
                <a16:creationId xmlns:a16="http://schemas.microsoft.com/office/drawing/2014/main" id="{EA2BAE61-5F32-47C8-A1DD-177E81F55FD0}"/>
              </a:ext>
            </a:extLst>
          </p:cNvPr>
          <p:cNvSpPr>
            <a:spLocks noGrp="1"/>
          </p:cNvSpPr>
          <p:nvPr>
            <p:ph type="ftr" sz="quarter" idx="11"/>
          </p:nvPr>
        </p:nvSpPr>
        <p:spPr/>
        <p:txBody>
          <a:bodyPr/>
          <a:lstStyle>
            <a:lvl1pPr>
              <a:defRPr/>
            </a:lvl1pPr>
          </a:lstStyle>
          <a:p>
            <a:pPr>
              <a:defRPr/>
            </a:pPr>
            <a:endParaRPr lang="en-US"/>
          </a:p>
        </p:txBody>
      </p:sp>
      <p:sp>
        <p:nvSpPr>
          <p:cNvPr id="4" name="Zástupný symbol pro číslo snímku 5">
            <a:extLst>
              <a:ext uri="{FF2B5EF4-FFF2-40B4-BE49-F238E27FC236}">
                <a16:creationId xmlns:a16="http://schemas.microsoft.com/office/drawing/2014/main" id="{5DC118FC-7D1F-45FE-B891-91A409BBC3B6}"/>
              </a:ext>
            </a:extLst>
          </p:cNvPr>
          <p:cNvSpPr>
            <a:spLocks noGrp="1"/>
          </p:cNvSpPr>
          <p:nvPr>
            <p:ph type="sldNum" sz="quarter" idx="12"/>
          </p:nvPr>
        </p:nvSpPr>
        <p:spPr/>
        <p:txBody>
          <a:bodyPr/>
          <a:lstStyle>
            <a:lvl1pPr>
              <a:defRPr/>
            </a:lvl1pPr>
          </a:lstStyle>
          <a:p>
            <a:pPr>
              <a:defRPr/>
            </a:pPr>
            <a:fld id="{FEE88A4E-F4A5-49FF-94C8-DC380D14E5C9}" type="slidenum">
              <a:rPr lang="en-US"/>
              <a:pPr>
                <a:defRPr/>
              </a:pPr>
              <a:t>‹Nr.›</a:t>
            </a:fld>
            <a:endParaRPr lang="en-US"/>
          </a:p>
        </p:txBody>
      </p:sp>
    </p:spTree>
    <p:extLst>
      <p:ext uri="{BB962C8B-B14F-4D97-AF65-F5344CB8AC3E}">
        <p14:creationId xmlns:p14="http://schemas.microsoft.com/office/powerpoint/2010/main" val="123606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412267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008000"/>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68" name="Picture 67">
            <a:extLst>
              <a:ext uri="{FF2B5EF4-FFF2-40B4-BE49-F238E27FC236}">
                <a16:creationId xmlns:a16="http://schemas.microsoft.com/office/drawing/2014/main" id="{B8DA595C-5331-421C-86B4-966FD8CF9BC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93" name="Picture 92">
            <a:extLst>
              <a:ext uri="{FF2B5EF4-FFF2-40B4-BE49-F238E27FC236}">
                <a16:creationId xmlns:a16="http://schemas.microsoft.com/office/drawing/2014/main" id="{6580E0D9-E078-40FF-9D4D-C37FDC3DAC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94" name="Picture 93">
            <a:extLst>
              <a:ext uri="{FF2B5EF4-FFF2-40B4-BE49-F238E27FC236}">
                <a16:creationId xmlns:a16="http://schemas.microsoft.com/office/drawing/2014/main" id="{E9DFCD59-8D65-493C-A213-AED51F3040C7}"/>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95" name="Picture 12" descr="http://www.ingenieurjobs.de/content/tinybrowser/image/transnetbw_gmbh.jpg">
            <a:extLst>
              <a:ext uri="{FF2B5EF4-FFF2-40B4-BE49-F238E27FC236}">
                <a16:creationId xmlns:a16="http://schemas.microsoft.com/office/drawing/2014/main" id="{23419835-DDEB-462F-8C46-C01726255C01}"/>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E59277D4-0C38-4FDA-A5D0-A096CE8AEE0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97" name="Picture 96">
            <a:extLst>
              <a:ext uri="{FF2B5EF4-FFF2-40B4-BE49-F238E27FC236}">
                <a16:creationId xmlns:a16="http://schemas.microsoft.com/office/drawing/2014/main" id="{326987DE-1C4D-47F6-9CDB-2E6E331ED12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98" name="Picture 97">
            <a:extLst>
              <a:ext uri="{FF2B5EF4-FFF2-40B4-BE49-F238E27FC236}">
                <a16:creationId xmlns:a16="http://schemas.microsoft.com/office/drawing/2014/main" id="{AD58C978-8FF4-4C4C-BE8D-7C7210C5557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99" name="Picture 98">
            <a:extLst>
              <a:ext uri="{FF2B5EF4-FFF2-40B4-BE49-F238E27FC236}">
                <a16:creationId xmlns:a16="http://schemas.microsoft.com/office/drawing/2014/main" id="{C150BA65-4DE4-427B-BDF0-0AE3BE7D5121}"/>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100" name="Picture 99">
            <a:extLst>
              <a:ext uri="{FF2B5EF4-FFF2-40B4-BE49-F238E27FC236}">
                <a16:creationId xmlns:a16="http://schemas.microsoft.com/office/drawing/2014/main" id="{16C635C3-A747-4DD1-A183-E66FCA2E8440}"/>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101" name="Picture 100">
            <a:extLst>
              <a:ext uri="{FF2B5EF4-FFF2-40B4-BE49-F238E27FC236}">
                <a16:creationId xmlns:a16="http://schemas.microsoft.com/office/drawing/2014/main" id="{C1263A9A-07FE-48D0-9BE1-92CC074807EF}"/>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4ED1C003-0716-4C59-AC2C-4A4D67985F69}"/>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105" name="Picture 104">
            <a:extLst>
              <a:ext uri="{FF2B5EF4-FFF2-40B4-BE49-F238E27FC236}">
                <a16:creationId xmlns:a16="http://schemas.microsoft.com/office/drawing/2014/main" id="{973BD1DF-D9B2-46EF-9C92-35141C465803}"/>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106" name="Picture 105">
            <a:extLst>
              <a:ext uri="{FF2B5EF4-FFF2-40B4-BE49-F238E27FC236}">
                <a16:creationId xmlns:a16="http://schemas.microsoft.com/office/drawing/2014/main" id="{7930FCF6-C0EA-4055-982D-383E7BC1DF9E}"/>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pic>
        <p:nvPicPr>
          <p:cNvPr id="126" name="Picture 125">
            <a:extLst>
              <a:ext uri="{FF2B5EF4-FFF2-40B4-BE49-F238E27FC236}">
                <a16:creationId xmlns:a16="http://schemas.microsoft.com/office/drawing/2014/main" id="{FF6F13EE-A9BC-4602-B0B3-36448F6EBD04}"/>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127" name="Picture 126">
            <a:extLst>
              <a:ext uri="{FF2B5EF4-FFF2-40B4-BE49-F238E27FC236}">
                <a16:creationId xmlns:a16="http://schemas.microsoft.com/office/drawing/2014/main" id="{EB9D4C18-EE54-4290-898E-F20C8A26A688}"/>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128" name="Picture 127">
            <a:extLst>
              <a:ext uri="{FF2B5EF4-FFF2-40B4-BE49-F238E27FC236}">
                <a16:creationId xmlns:a16="http://schemas.microsoft.com/office/drawing/2014/main" id="{05BD539B-0A3B-4C99-933F-172CEDA116BF}"/>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129" name="Picture 128">
            <a:extLst>
              <a:ext uri="{FF2B5EF4-FFF2-40B4-BE49-F238E27FC236}">
                <a16:creationId xmlns:a16="http://schemas.microsoft.com/office/drawing/2014/main" id="{20E68A81-564F-4B23-9350-1DC2D30271DD}"/>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130" name="Picture 129">
            <a:extLst>
              <a:ext uri="{FF2B5EF4-FFF2-40B4-BE49-F238E27FC236}">
                <a16:creationId xmlns:a16="http://schemas.microsoft.com/office/drawing/2014/main" id="{FC5C7654-46A0-4FB3-A4FE-8C402CB63D64}"/>
              </a:ext>
            </a:extLst>
          </p:cNvPr>
          <p:cNvPicPr>
            <a:picLocks noChangeAspect="1"/>
          </p:cNvPicPr>
          <p:nvPr userDrawn="1"/>
        </p:nvPicPr>
        <p:blipFill>
          <a:blip r:embed="rId19"/>
          <a:stretch>
            <a:fillRect/>
          </a:stretch>
        </p:blipFill>
        <p:spPr>
          <a:xfrm>
            <a:off x="924659" y="4092615"/>
            <a:ext cx="673376" cy="229771"/>
          </a:xfrm>
          <a:prstGeom prst="rect">
            <a:avLst/>
          </a:prstGeom>
        </p:spPr>
      </p:pic>
      <p:pic>
        <p:nvPicPr>
          <p:cNvPr id="131" name="Picture 130">
            <a:extLst>
              <a:ext uri="{FF2B5EF4-FFF2-40B4-BE49-F238E27FC236}">
                <a16:creationId xmlns:a16="http://schemas.microsoft.com/office/drawing/2014/main" id="{72F2D462-8910-442B-BCAC-00FE1F1761DB}"/>
              </a:ext>
            </a:extLst>
          </p:cNvPr>
          <p:cNvPicPr>
            <a:picLocks noChangeAspect="1"/>
          </p:cNvPicPr>
          <p:nvPr userDrawn="1"/>
        </p:nvPicPr>
        <p:blipFill>
          <a:blip r:embed="rId20"/>
          <a:stretch>
            <a:fillRect/>
          </a:stretch>
        </p:blipFill>
        <p:spPr>
          <a:xfrm>
            <a:off x="1034403" y="2600734"/>
            <a:ext cx="559177" cy="180633"/>
          </a:xfrm>
          <a:prstGeom prst="rect">
            <a:avLst/>
          </a:prstGeom>
        </p:spPr>
      </p:pic>
      <p:pic>
        <p:nvPicPr>
          <p:cNvPr id="132" name="Picture 16" descr="Afbeeldingsresultaat voor Exaa LOGO">
            <a:extLst>
              <a:ext uri="{FF2B5EF4-FFF2-40B4-BE49-F238E27FC236}">
                <a16:creationId xmlns:a16="http://schemas.microsoft.com/office/drawing/2014/main" id="{55EF3831-6039-48FF-9BFE-FA1F8AA691BE}"/>
              </a:ext>
            </a:extLst>
          </p:cNvPr>
          <p:cNvPicPr>
            <a:picLocks noChangeAspect="1" noChangeArrowheads="1"/>
          </p:cNvPicPr>
          <p:nvPr userDrawn="1"/>
        </p:nvPicPr>
        <p:blipFill>
          <a:blip r:embed="rId21"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336A06E2-0B37-4C13-BBBB-4AAB0015866F}"/>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34" name="Picture 133">
            <a:extLst>
              <a:ext uri="{FF2B5EF4-FFF2-40B4-BE49-F238E27FC236}">
                <a16:creationId xmlns:a16="http://schemas.microsoft.com/office/drawing/2014/main" id="{053E0479-7887-44B5-8E17-5CB1F3111808}"/>
              </a:ext>
            </a:extLst>
          </p:cNvPr>
          <p:cNvPicPr>
            <a:picLocks noChangeAspect="1"/>
          </p:cNvPicPr>
          <p:nvPr userDrawn="1"/>
        </p:nvPicPr>
        <p:blipFill>
          <a:blip r:embed="rId23"/>
          <a:stretch>
            <a:fillRect/>
          </a:stretch>
        </p:blipFill>
        <p:spPr>
          <a:xfrm>
            <a:off x="1051749" y="2906920"/>
            <a:ext cx="577033" cy="289140"/>
          </a:xfrm>
          <a:prstGeom prst="rect">
            <a:avLst/>
          </a:prstGeom>
        </p:spPr>
      </p:pic>
      <p:pic>
        <p:nvPicPr>
          <p:cNvPr id="135" name="Picture 134">
            <a:extLst>
              <a:ext uri="{FF2B5EF4-FFF2-40B4-BE49-F238E27FC236}">
                <a16:creationId xmlns:a16="http://schemas.microsoft.com/office/drawing/2014/main" id="{7BDE592B-0570-4828-8273-21FA9562E1C8}"/>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36" name="Picture 135">
            <a:extLst>
              <a:ext uri="{FF2B5EF4-FFF2-40B4-BE49-F238E27FC236}">
                <a16:creationId xmlns:a16="http://schemas.microsoft.com/office/drawing/2014/main" id="{55DDA979-B94D-43B1-8A18-B69AB85019F8}"/>
              </a:ext>
            </a:extLst>
          </p:cNvPr>
          <p:cNvPicPr>
            <a:picLocks noChangeAspect="1"/>
          </p:cNvPicPr>
          <p:nvPr userDrawn="1"/>
        </p:nvPicPr>
        <p:blipFill>
          <a:blip r:embed="rId25"/>
          <a:stretch>
            <a:fillRect/>
          </a:stretch>
        </p:blipFill>
        <p:spPr>
          <a:xfrm>
            <a:off x="926654" y="4783546"/>
            <a:ext cx="747298" cy="280636"/>
          </a:xfrm>
          <a:prstGeom prst="rect">
            <a:avLst/>
          </a:prstGeom>
        </p:spPr>
      </p:pic>
      <p:pic>
        <p:nvPicPr>
          <p:cNvPr id="137" name="Picture 136">
            <a:extLst>
              <a:ext uri="{FF2B5EF4-FFF2-40B4-BE49-F238E27FC236}">
                <a16:creationId xmlns:a16="http://schemas.microsoft.com/office/drawing/2014/main" id="{B5DC20A2-6355-42C4-BC5A-FE0B07E90C20}"/>
              </a:ext>
            </a:extLst>
          </p:cNvPr>
          <p:cNvPicPr>
            <a:picLocks noChangeAspect="1"/>
          </p:cNvPicPr>
          <p:nvPr userDrawn="1"/>
        </p:nvPicPr>
        <p:blipFill>
          <a:blip r:embed="rId26"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38" name="Graphic 137">
            <a:extLst>
              <a:ext uri="{FF2B5EF4-FFF2-40B4-BE49-F238E27FC236}">
                <a16:creationId xmlns:a16="http://schemas.microsoft.com/office/drawing/2014/main" id="{3FD3F867-5F54-4155-BD3C-2BB35D75CF4F}"/>
              </a:ext>
            </a:extLst>
          </p:cNvPr>
          <p:cNvPicPr>
            <a:picLocks noChangeAspect="1"/>
          </p:cNvPicPr>
          <p:nvPr userDrawn="1"/>
        </p:nvPicPr>
        <p:blipFill>
          <a:blip r:embed="rId27">
            <a:extLst>
              <a:ext uri="{96DAC541-7B7A-43D3-8B79-37D633B846F1}">
                <asvg:svgBlip xmlns="" xmlns:asvg="http://schemas.microsoft.com/office/drawing/2016/SVG/main" r:embed="rId28"/>
              </a:ext>
            </a:extLst>
          </a:blip>
          <a:stretch>
            <a:fillRect/>
          </a:stretch>
        </p:blipFill>
        <p:spPr>
          <a:xfrm>
            <a:off x="886594" y="3292693"/>
            <a:ext cx="673376" cy="192393"/>
          </a:xfrm>
          <a:prstGeom prst="rect">
            <a:avLst/>
          </a:prstGeom>
        </p:spPr>
      </p:pic>
      <p:grpSp>
        <p:nvGrpSpPr>
          <p:cNvPr id="167" name="Graphic 3">
            <a:extLst>
              <a:ext uri="{FF2B5EF4-FFF2-40B4-BE49-F238E27FC236}">
                <a16:creationId xmlns:a16="http://schemas.microsoft.com/office/drawing/2014/main" id="{94446284-21B9-4C87-AC1F-7B13C7CE109E}"/>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8" name="Freeform: Shape 167">
              <a:extLst>
                <a:ext uri="{FF2B5EF4-FFF2-40B4-BE49-F238E27FC236}">
                  <a16:creationId xmlns:a16="http://schemas.microsoft.com/office/drawing/2014/main" id="{054B982C-4046-4084-B1B5-7B2C88EB8E64}"/>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FC65E7BF-329D-4C86-B351-5ED5DA8DC9AD}"/>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162FD0EC-4031-439C-9BF9-CB5D7F325240}"/>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9A488CCC-A841-463D-9B66-C06AC2809C5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ABA4CF64-D9E1-4BB7-B2E7-44EF4CE2CA01}"/>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61F1C8ED-8639-4FE9-A7F5-AA76DB827788}"/>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46A3ED45-6CA3-421B-8D66-7BA4E8CED47E}"/>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F8B2A3C-BD0D-4B96-960C-A9EE97369CD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80EB344A-4E1F-4FDA-82D3-080C43E6191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8B64DC48-CF4E-4E69-9F88-63AEDE939BF4}"/>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4E2F6F57-1739-49A6-A6E6-2BC07E001D30}"/>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1761ADBE-1EA7-4FB4-A0E2-8B19498D0672}"/>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395639F7-956A-4B13-A224-65024AD64076}"/>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F3B29C80-C2D2-4BE0-AAE2-644A9736238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4BE2172F-D7D3-4CDC-98E3-11B641D0317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8980293D-BAB2-4CB0-AFCD-0270AE7061F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E2C3DDE4-7F42-4F69-9BDD-E534570328B4}"/>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0873752E-A044-4C5A-B052-5965FED23131}"/>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21522FB4-AA01-476C-8228-482B6EAAEB76}"/>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5F239BCA-2F55-4AAA-8079-A9351C609F0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DDD7D8B9-DAF5-483C-866C-3D916B54177E}"/>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24EE76B5-4081-457C-A889-3BD58B9021BF}"/>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0DFA18DC-3A3A-4481-B318-5A4B363ED0ED}"/>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4A56189D-EB6B-4926-A6EB-5FC2BE8EC3C6}"/>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231B8844-BF3E-4DC9-88A3-2AB5A2AB1D0E}"/>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E8277266-94C1-499A-9F7F-6E2C59DEFDE8}"/>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790D3AFA-3376-4547-8173-B95D3920E006}"/>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B068DD80-B862-49C3-A273-246818C19E85}"/>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CD54A52D-C24A-493F-B444-97573F474D9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1DFAB82C-E6CF-474B-A30B-42DBD51FFBA4}"/>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39A15F24-FA3F-4E2A-989B-2584CCD889A2}"/>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D56E6DF8-8F4E-49FC-82CE-C1E4C64D32C4}"/>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05570AE7-F299-4371-9772-9C78633B7D15}"/>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E9430146-51AE-4687-98A3-5DDD6C9B5328}"/>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119128E5-7A13-49F5-99F5-7FB560005A5D}"/>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4CBDA119-5F5B-4763-A493-B98CABC431F3}"/>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689A2B0C-8E56-4AD9-8E96-B916F44AAE72}"/>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55780529-FB73-448A-A34C-BF99366EEEA1}"/>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F7D71943-4E40-4119-9D75-695B264B4E6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5C26D1AF-F622-4B02-9C99-DD8A5D2DD52E}"/>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5386B20-FE1A-4338-8F55-C03AC011E39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C1BB8CE2-1672-4C65-A3A9-D5F1F49F6AF0}"/>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636B4DD3-3A8C-46B7-8158-5236F9DCBB80}"/>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0612D9FB-0C48-4D45-ACDA-30BE65A697AF}"/>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392580B4-E5A0-4BC6-82D2-DE3FA10D5074}"/>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3" name="Freeform: Shape 212">
              <a:extLst>
                <a:ext uri="{FF2B5EF4-FFF2-40B4-BE49-F238E27FC236}">
                  <a16:creationId xmlns:a16="http://schemas.microsoft.com/office/drawing/2014/main" id="{082AA518-77C9-4C40-879F-98AFC4DF1DC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4" name="Freeform: Shape 213">
              <a:extLst>
                <a:ext uri="{FF2B5EF4-FFF2-40B4-BE49-F238E27FC236}">
                  <a16:creationId xmlns:a16="http://schemas.microsoft.com/office/drawing/2014/main" id="{8E3A0A2E-80A9-4240-98E1-CCB28ED194B3}"/>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5" name="Freeform: Shape 214">
              <a:extLst>
                <a:ext uri="{FF2B5EF4-FFF2-40B4-BE49-F238E27FC236}">
                  <a16:creationId xmlns:a16="http://schemas.microsoft.com/office/drawing/2014/main" id="{FE00B755-ED66-4538-BE40-C15793F6CE62}"/>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6" name="Freeform: Shape 215">
              <a:extLst>
                <a:ext uri="{FF2B5EF4-FFF2-40B4-BE49-F238E27FC236}">
                  <a16:creationId xmlns:a16="http://schemas.microsoft.com/office/drawing/2014/main" id="{41893E24-B888-432C-B24B-6317D042740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7" name="Freeform: Shape 216">
              <a:extLst>
                <a:ext uri="{FF2B5EF4-FFF2-40B4-BE49-F238E27FC236}">
                  <a16:creationId xmlns:a16="http://schemas.microsoft.com/office/drawing/2014/main" id="{609B6428-F9A2-4B39-BD6D-B0734AE95E8D}"/>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8" name="Freeform: Shape 217">
              <a:extLst>
                <a:ext uri="{FF2B5EF4-FFF2-40B4-BE49-F238E27FC236}">
                  <a16:creationId xmlns:a16="http://schemas.microsoft.com/office/drawing/2014/main" id="{6A032AFB-2AAB-4CF4-A427-035A6409DB5E}"/>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48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‹Nr.›</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008000"/>
                </a:solidFill>
              </a:defRPr>
            </a:lvl1pPr>
          </a:lstStyle>
          <a:p>
            <a:pPr lvl="0"/>
            <a:r>
              <a:rPr lang="en-US" dirty="0"/>
              <a:t>Appendix</a:t>
            </a:r>
          </a:p>
        </p:txBody>
      </p:sp>
      <p:pic>
        <p:nvPicPr>
          <p:cNvPr id="80" name="Picture 79">
            <a:extLst>
              <a:ext uri="{FF2B5EF4-FFF2-40B4-BE49-F238E27FC236}">
                <a16:creationId xmlns:a16="http://schemas.microsoft.com/office/drawing/2014/main" id="{D3879829-9DE4-42F4-B1F5-83619300DE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81" name="Picture 80">
            <a:extLst>
              <a:ext uri="{FF2B5EF4-FFF2-40B4-BE49-F238E27FC236}">
                <a16:creationId xmlns:a16="http://schemas.microsoft.com/office/drawing/2014/main" id="{7FB2A7CD-ECE6-4350-881F-54DDBF7B8C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82" name="Picture 81">
            <a:extLst>
              <a:ext uri="{FF2B5EF4-FFF2-40B4-BE49-F238E27FC236}">
                <a16:creationId xmlns:a16="http://schemas.microsoft.com/office/drawing/2014/main" id="{64A56606-024F-4E64-A1C9-DEAB6F5FE763}"/>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83" name="Picture 12" descr="http://www.ingenieurjobs.de/content/tinybrowser/image/transnetbw_gmbh.jpg">
            <a:extLst>
              <a:ext uri="{FF2B5EF4-FFF2-40B4-BE49-F238E27FC236}">
                <a16:creationId xmlns:a16="http://schemas.microsoft.com/office/drawing/2014/main" id="{0ACAEADA-5178-4A9B-B848-FE0E6D308504}"/>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E30B8167-D596-4ED7-BAA1-4F55194F56B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85" name="Picture 84">
            <a:extLst>
              <a:ext uri="{FF2B5EF4-FFF2-40B4-BE49-F238E27FC236}">
                <a16:creationId xmlns:a16="http://schemas.microsoft.com/office/drawing/2014/main" id="{F184FDC1-6627-4354-9ECE-AC776022360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86" name="Picture 85">
            <a:extLst>
              <a:ext uri="{FF2B5EF4-FFF2-40B4-BE49-F238E27FC236}">
                <a16:creationId xmlns:a16="http://schemas.microsoft.com/office/drawing/2014/main" id="{95338C06-04FF-4563-A4C2-4D53DC9BFAC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87" name="Picture 86">
            <a:extLst>
              <a:ext uri="{FF2B5EF4-FFF2-40B4-BE49-F238E27FC236}">
                <a16:creationId xmlns:a16="http://schemas.microsoft.com/office/drawing/2014/main" id="{19BF3472-1064-46A5-B522-BE65AF9914B9}"/>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88" name="Picture 87">
            <a:extLst>
              <a:ext uri="{FF2B5EF4-FFF2-40B4-BE49-F238E27FC236}">
                <a16:creationId xmlns:a16="http://schemas.microsoft.com/office/drawing/2014/main" id="{97CA790C-E4A6-441D-A6FD-D203C1DD6F16}"/>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89" name="Picture 88">
            <a:extLst>
              <a:ext uri="{FF2B5EF4-FFF2-40B4-BE49-F238E27FC236}">
                <a16:creationId xmlns:a16="http://schemas.microsoft.com/office/drawing/2014/main" id="{A8FEA2E4-3F96-4E33-991D-A85DDFF9F4C6}"/>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AC1BE712-D4B1-4C9B-B063-1A39CCF93566}"/>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91" name="Picture 90">
            <a:extLst>
              <a:ext uri="{FF2B5EF4-FFF2-40B4-BE49-F238E27FC236}">
                <a16:creationId xmlns:a16="http://schemas.microsoft.com/office/drawing/2014/main" id="{D1BC5E9A-5B03-4D81-9B06-7A33CD596EE8}"/>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92" name="Picture 91">
            <a:extLst>
              <a:ext uri="{FF2B5EF4-FFF2-40B4-BE49-F238E27FC236}">
                <a16:creationId xmlns:a16="http://schemas.microsoft.com/office/drawing/2014/main" id="{1BBDDAEC-33FA-4400-9420-66DE17A277A5}"/>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93" name="Picture 92">
            <a:extLst>
              <a:ext uri="{FF2B5EF4-FFF2-40B4-BE49-F238E27FC236}">
                <a16:creationId xmlns:a16="http://schemas.microsoft.com/office/drawing/2014/main" id="{095EE017-3BE2-48B2-B5B0-5EFF30258C2A}"/>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94" name="Picture 93">
            <a:extLst>
              <a:ext uri="{FF2B5EF4-FFF2-40B4-BE49-F238E27FC236}">
                <a16:creationId xmlns:a16="http://schemas.microsoft.com/office/drawing/2014/main" id="{C3EC287E-060A-41C0-ABE6-C7E6859AB894}"/>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95" name="Picture 94">
            <a:extLst>
              <a:ext uri="{FF2B5EF4-FFF2-40B4-BE49-F238E27FC236}">
                <a16:creationId xmlns:a16="http://schemas.microsoft.com/office/drawing/2014/main" id="{23D88511-AD0C-4284-B989-6D1CCD768467}"/>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96" name="Picture 95">
            <a:extLst>
              <a:ext uri="{FF2B5EF4-FFF2-40B4-BE49-F238E27FC236}">
                <a16:creationId xmlns:a16="http://schemas.microsoft.com/office/drawing/2014/main" id="{E797160A-21E0-4D67-A5DA-C41D46A90A38}"/>
              </a:ext>
            </a:extLst>
          </p:cNvPr>
          <p:cNvPicPr>
            <a:picLocks noChangeAspect="1"/>
          </p:cNvPicPr>
          <p:nvPr userDrawn="1"/>
        </p:nvPicPr>
        <p:blipFill>
          <a:blip r:embed="rId18"/>
          <a:stretch>
            <a:fillRect/>
          </a:stretch>
        </p:blipFill>
        <p:spPr>
          <a:xfrm>
            <a:off x="924659" y="4092615"/>
            <a:ext cx="673376" cy="229771"/>
          </a:xfrm>
          <a:prstGeom prst="rect">
            <a:avLst/>
          </a:prstGeom>
        </p:spPr>
      </p:pic>
      <p:pic>
        <p:nvPicPr>
          <p:cNvPr id="97" name="Picture 96">
            <a:extLst>
              <a:ext uri="{FF2B5EF4-FFF2-40B4-BE49-F238E27FC236}">
                <a16:creationId xmlns:a16="http://schemas.microsoft.com/office/drawing/2014/main" id="{0EB96AB5-3BDB-495C-BF67-4EED173EB4AF}"/>
              </a:ext>
            </a:extLst>
          </p:cNvPr>
          <p:cNvPicPr>
            <a:picLocks noChangeAspect="1"/>
          </p:cNvPicPr>
          <p:nvPr userDrawn="1"/>
        </p:nvPicPr>
        <p:blipFill>
          <a:blip r:embed="rId19"/>
          <a:stretch>
            <a:fillRect/>
          </a:stretch>
        </p:blipFill>
        <p:spPr>
          <a:xfrm>
            <a:off x="1034403" y="2600734"/>
            <a:ext cx="559177" cy="180633"/>
          </a:xfrm>
          <a:prstGeom prst="rect">
            <a:avLst/>
          </a:prstGeom>
        </p:spPr>
      </p:pic>
      <p:pic>
        <p:nvPicPr>
          <p:cNvPr id="98" name="Picture 16" descr="Afbeeldingsresultaat voor Exaa LOGO">
            <a:extLst>
              <a:ext uri="{FF2B5EF4-FFF2-40B4-BE49-F238E27FC236}">
                <a16:creationId xmlns:a16="http://schemas.microsoft.com/office/drawing/2014/main" id="{BAE9BB1C-C683-4A5C-A0B6-4C9E9BB338AA}"/>
              </a:ext>
            </a:extLst>
          </p:cNvPr>
          <p:cNvPicPr>
            <a:picLocks noChangeAspect="1" noChangeArrowheads="1"/>
          </p:cNvPicPr>
          <p:nvPr userDrawn="1"/>
        </p:nvPicPr>
        <p:blipFill>
          <a:blip r:embed="rId20"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FECB2BEE-FA23-48EC-8B7A-634A72D92401}"/>
              </a:ext>
            </a:extLst>
          </p:cNvPr>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00" name="Picture 99">
            <a:extLst>
              <a:ext uri="{FF2B5EF4-FFF2-40B4-BE49-F238E27FC236}">
                <a16:creationId xmlns:a16="http://schemas.microsoft.com/office/drawing/2014/main" id="{42520F09-36F1-4281-8B3F-E52CBF818B2E}"/>
              </a:ext>
            </a:extLst>
          </p:cNvPr>
          <p:cNvPicPr>
            <a:picLocks noChangeAspect="1"/>
          </p:cNvPicPr>
          <p:nvPr userDrawn="1"/>
        </p:nvPicPr>
        <p:blipFill>
          <a:blip r:embed="rId22"/>
          <a:stretch>
            <a:fillRect/>
          </a:stretch>
        </p:blipFill>
        <p:spPr>
          <a:xfrm>
            <a:off x="1051749" y="2906920"/>
            <a:ext cx="577033" cy="289140"/>
          </a:xfrm>
          <a:prstGeom prst="rect">
            <a:avLst/>
          </a:prstGeom>
        </p:spPr>
      </p:pic>
      <p:pic>
        <p:nvPicPr>
          <p:cNvPr id="101" name="Picture 100">
            <a:extLst>
              <a:ext uri="{FF2B5EF4-FFF2-40B4-BE49-F238E27FC236}">
                <a16:creationId xmlns:a16="http://schemas.microsoft.com/office/drawing/2014/main" id="{9D3CD38A-58B5-49F5-9EE9-865DA6132818}"/>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02" name="Picture 101">
            <a:extLst>
              <a:ext uri="{FF2B5EF4-FFF2-40B4-BE49-F238E27FC236}">
                <a16:creationId xmlns:a16="http://schemas.microsoft.com/office/drawing/2014/main" id="{2C5950E9-20A1-4971-A21B-51F443F6F851}"/>
              </a:ext>
            </a:extLst>
          </p:cNvPr>
          <p:cNvPicPr>
            <a:picLocks noChangeAspect="1"/>
          </p:cNvPicPr>
          <p:nvPr userDrawn="1"/>
        </p:nvPicPr>
        <p:blipFill>
          <a:blip r:embed="rId24"/>
          <a:stretch>
            <a:fillRect/>
          </a:stretch>
        </p:blipFill>
        <p:spPr>
          <a:xfrm>
            <a:off x="926654" y="4783546"/>
            <a:ext cx="747298" cy="280636"/>
          </a:xfrm>
          <a:prstGeom prst="rect">
            <a:avLst/>
          </a:prstGeom>
        </p:spPr>
      </p:pic>
      <p:pic>
        <p:nvPicPr>
          <p:cNvPr id="103" name="Picture 102">
            <a:extLst>
              <a:ext uri="{FF2B5EF4-FFF2-40B4-BE49-F238E27FC236}">
                <a16:creationId xmlns:a16="http://schemas.microsoft.com/office/drawing/2014/main" id="{32443FA0-7E67-4443-B5F4-E6568B50FF2A}"/>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04" name="Graphic 103">
            <a:extLst>
              <a:ext uri="{FF2B5EF4-FFF2-40B4-BE49-F238E27FC236}">
                <a16:creationId xmlns:a16="http://schemas.microsoft.com/office/drawing/2014/main" id="{CCADEAB7-8599-4DEB-9078-8FA7BA7CAF01}"/>
              </a:ext>
            </a:extLst>
          </p:cNvPr>
          <p:cNvPicPr>
            <a:picLocks noChangeAspect="1"/>
          </p:cNvPicPr>
          <p:nvPr userDrawn="1"/>
        </p:nvPicPr>
        <p:blipFill>
          <a:blip r:embed="rId26">
            <a:extLst>
              <a:ext uri="{96DAC541-7B7A-43D3-8B79-37D633B846F1}">
                <asvg:svgBlip xmlns="" xmlns:asvg="http://schemas.microsoft.com/office/drawing/2016/SVG/main" r:embed="rId27"/>
              </a:ext>
            </a:extLst>
          </a:blip>
          <a:stretch>
            <a:fillRect/>
          </a:stretch>
        </p:blipFill>
        <p:spPr>
          <a:xfrm>
            <a:off x="886594" y="3292693"/>
            <a:ext cx="673376" cy="192393"/>
          </a:xfrm>
          <a:prstGeom prst="rect">
            <a:avLst/>
          </a:prstGeom>
        </p:spPr>
      </p:pic>
      <p:pic>
        <p:nvPicPr>
          <p:cNvPr id="105" name="Picture 104">
            <a:extLst>
              <a:ext uri="{FF2B5EF4-FFF2-40B4-BE49-F238E27FC236}">
                <a16:creationId xmlns:a16="http://schemas.microsoft.com/office/drawing/2014/main" id="{A845F282-D7CC-483D-8E12-A044B1FB901F}"/>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spTree>
    <p:extLst>
      <p:ext uri="{BB962C8B-B14F-4D97-AF65-F5344CB8AC3E}">
        <p14:creationId xmlns:p14="http://schemas.microsoft.com/office/powerpoint/2010/main" val="206787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1962780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170269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pic>
        <p:nvPicPr>
          <p:cNvPr id="71" name="Picture 70">
            <a:extLst>
              <a:ext uri="{FF2B5EF4-FFF2-40B4-BE49-F238E27FC236}">
                <a16:creationId xmlns:a16="http://schemas.microsoft.com/office/drawing/2014/main" id="{B236A094-02C9-43DF-8011-5A941A02988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72" name="Picture 71">
            <a:extLst>
              <a:ext uri="{FF2B5EF4-FFF2-40B4-BE49-F238E27FC236}">
                <a16:creationId xmlns:a16="http://schemas.microsoft.com/office/drawing/2014/main" id="{029F9A66-A4B5-4B93-B226-A071A3AFD23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73" name="Picture 72">
            <a:extLst>
              <a:ext uri="{FF2B5EF4-FFF2-40B4-BE49-F238E27FC236}">
                <a16:creationId xmlns:a16="http://schemas.microsoft.com/office/drawing/2014/main" id="{19A41520-D864-46B2-BBD0-83E67D341E7D}"/>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74" name="Picture 73">
            <a:extLst>
              <a:ext uri="{FF2B5EF4-FFF2-40B4-BE49-F238E27FC236}">
                <a16:creationId xmlns:a16="http://schemas.microsoft.com/office/drawing/2014/main" id="{23AE1F60-12A9-4AD2-855D-A131433AE767}"/>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5" name="Picture 12" descr="http://www.ingenieurjobs.de/content/tinybrowser/image/transnetbw_gmbh.jpg">
            <a:extLst>
              <a:ext uri="{FF2B5EF4-FFF2-40B4-BE49-F238E27FC236}">
                <a16:creationId xmlns:a16="http://schemas.microsoft.com/office/drawing/2014/main" id="{A7981DA3-0E66-4C0D-9415-86D2B78FB58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34FBC12-0DC3-4251-A46C-9BB7736CD5A8}"/>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77" name="Picture 76">
            <a:extLst>
              <a:ext uri="{FF2B5EF4-FFF2-40B4-BE49-F238E27FC236}">
                <a16:creationId xmlns:a16="http://schemas.microsoft.com/office/drawing/2014/main" id="{B6845202-D472-4B16-88EA-522DE7AA87C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78" name="Picture 77">
            <a:extLst>
              <a:ext uri="{FF2B5EF4-FFF2-40B4-BE49-F238E27FC236}">
                <a16:creationId xmlns:a16="http://schemas.microsoft.com/office/drawing/2014/main" id="{5FDD0AD2-C9CB-4640-912F-4B95A9331EE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79" name="Picture 78">
            <a:extLst>
              <a:ext uri="{FF2B5EF4-FFF2-40B4-BE49-F238E27FC236}">
                <a16:creationId xmlns:a16="http://schemas.microsoft.com/office/drawing/2014/main" id="{5A01A73D-D56D-474B-85D8-EDB2EBD134BD}"/>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80" name="Picture 79">
            <a:extLst>
              <a:ext uri="{FF2B5EF4-FFF2-40B4-BE49-F238E27FC236}">
                <a16:creationId xmlns:a16="http://schemas.microsoft.com/office/drawing/2014/main" id="{D9AD8F86-1ED8-45CA-813A-BEAF3D879D54}"/>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81" name="Picture 80">
            <a:extLst>
              <a:ext uri="{FF2B5EF4-FFF2-40B4-BE49-F238E27FC236}">
                <a16:creationId xmlns:a16="http://schemas.microsoft.com/office/drawing/2014/main" id="{C2DDE729-8096-45A9-BF98-03DF5979F6AE}"/>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B2177C12-26D9-4587-A31A-4AE598AB58C4}"/>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83" name="Picture 82">
            <a:extLst>
              <a:ext uri="{FF2B5EF4-FFF2-40B4-BE49-F238E27FC236}">
                <a16:creationId xmlns:a16="http://schemas.microsoft.com/office/drawing/2014/main" id="{88934E4D-3774-4902-9D98-55AF48EA610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84" name="Picture 83">
            <a:extLst>
              <a:ext uri="{FF2B5EF4-FFF2-40B4-BE49-F238E27FC236}">
                <a16:creationId xmlns:a16="http://schemas.microsoft.com/office/drawing/2014/main" id="{F2347764-7F25-44C6-999B-45AEE6CB9544}"/>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85" name="Picture 84">
            <a:extLst>
              <a:ext uri="{FF2B5EF4-FFF2-40B4-BE49-F238E27FC236}">
                <a16:creationId xmlns:a16="http://schemas.microsoft.com/office/drawing/2014/main" id="{F0EF58F3-FE89-4AB6-8676-4691804032EA}"/>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343439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‹Nr.›</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19" name="Picture 18">
            <a:extLst>
              <a:ext uri="{FF2B5EF4-FFF2-40B4-BE49-F238E27FC236}">
                <a16:creationId xmlns:a16="http://schemas.microsoft.com/office/drawing/2014/main" id="{42F55E5D-77D2-442C-9DAA-2E75C33A9623}"/>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20" name="Picture 19">
            <a:extLst>
              <a:ext uri="{FF2B5EF4-FFF2-40B4-BE49-F238E27FC236}">
                <a16:creationId xmlns:a16="http://schemas.microsoft.com/office/drawing/2014/main" id="{E501B687-88BD-406B-95BD-F857895DB18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21" name="Picture 20">
            <a:extLst>
              <a:ext uri="{FF2B5EF4-FFF2-40B4-BE49-F238E27FC236}">
                <a16:creationId xmlns:a16="http://schemas.microsoft.com/office/drawing/2014/main" id="{BEAE8C97-A038-40DF-A5F4-4BF24D23D8BE}"/>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23" name="Picture 22">
            <a:extLst>
              <a:ext uri="{FF2B5EF4-FFF2-40B4-BE49-F238E27FC236}">
                <a16:creationId xmlns:a16="http://schemas.microsoft.com/office/drawing/2014/main" id="{0A19F64C-944D-4762-8C26-EFB182840821}"/>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24" name="Picture 12" descr="http://www.ingenieurjobs.de/content/tinybrowser/image/transnetbw_gmbh.jpg">
            <a:extLst>
              <a:ext uri="{FF2B5EF4-FFF2-40B4-BE49-F238E27FC236}">
                <a16:creationId xmlns:a16="http://schemas.microsoft.com/office/drawing/2014/main" id="{84D47F0B-399C-480C-B934-5EAD86BFF8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193CEEB-583C-437B-B46E-24253A8B72FE}"/>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26" name="Picture 25">
            <a:extLst>
              <a:ext uri="{FF2B5EF4-FFF2-40B4-BE49-F238E27FC236}">
                <a16:creationId xmlns:a16="http://schemas.microsoft.com/office/drawing/2014/main" id="{820A3B4D-0620-4362-90F9-2D7C97A2B13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27" name="Picture 26">
            <a:extLst>
              <a:ext uri="{FF2B5EF4-FFF2-40B4-BE49-F238E27FC236}">
                <a16:creationId xmlns:a16="http://schemas.microsoft.com/office/drawing/2014/main" id="{85BA1FA4-0325-461A-98EA-8D95D7C6435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28" name="Picture 27">
            <a:extLst>
              <a:ext uri="{FF2B5EF4-FFF2-40B4-BE49-F238E27FC236}">
                <a16:creationId xmlns:a16="http://schemas.microsoft.com/office/drawing/2014/main" id="{05BB2511-04FB-4D70-8576-B2DC13820D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29" name="Picture 28">
            <a:extLst>
              <a:ext uri="{FF2B5EF4-FFF2-40B4-BE49-F238E27FC236}">
                <a16:creationId xmlns:a16="http://schemas.microsoft.com/office/drawing/2014/main" id="{CD10AE0D-BC73-48EC-9ABC-38698113D40E}"/>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30" name="Picture 29">
            <a:extLst>
              <a:ext uri="{FF2B5EF4-FFF2-40B4-BE49-F238E27FC236}">
                <a16:creationId xmlns:a16="http://schemas.microsoft.com/office/drawing/2014/main" id="{EA354DC2-5FAE-4CE7-8559-E022C0B21224}"/>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98D3481F-832D-4914-B93A-AB2F0AAD5C5B}"/>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32" name="Picture 31">
            <a:extLst>
              <a:ext uri="{FF2B5EF4-FFF2-40B4-BE49-F238E27FC236}">
                <a16:creationId xmlns:a16="http://schemas.microsoft.com/office/drawing/2014/main" id="{5645F681-AA9C-4420-8E9B-D40BEA4A93A5}"/>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33" name="Picture 32">
            <a:extLst>
              <a:ext uri="{FF2B5EF4-FFF2-40B4-BE49-F238E27FC236}">
                <a16:creationId xmlns:a16="http://schemas.microsoft.com/office/drawing/2014/main" id="{8DA064E9-42DF-41CF-AE83-6B4F4DC2DC5B}"/>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34" name="Picture 33">
            <a:extLst>
              <a:ext uri="{FF2B5EF4-FFF2-40B4-BE49-F238E27FC236}">
                <a16:creationId xmlns:a16="http://schemas.microsoft.com/office/drawing/2014/main" id="{4B8888BF-F729-4123-A854-A109BF26060E}"/>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225977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41042394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9F5F31-433B-4F74-8CB3-5244B22572CD}"/>
              </a:ext>
            </a:extLst>
          </p:cNvPr>
          <p:cNvGrpSpPr>
            <a:grpSpLocks noChangeAspect="1"/>
          </p:cNvGrpSpPr>
          <p:nvPr userDrawn="1"/>
        </p:nvGrpSpPr>
        <p:grpSpPr>
          <a:xfrm>
            <a:off x="8928000" y="20857"/>
            <a:ext cx="857650" cy="792366"/>
            <a:chOff x="66025" y="-34306"/>
            <a:chExt cx="6381750" cy="5895975"/>
          </a:xfrm>
        </p:grpSpPr>
        <p:sp>
          <p:nvSpPr>
            <p:cNvPr id="46" name="Freeform: Shape 45">
              <a:extLst>
                <a:ext uri="{FF2B5EF4-FFF2-40B4-BE49-F238E27FC236}">
                  <a16:creationId xmlns:a16="http://schemas.microsoft.com/office/drawing/2014/main" id="{9DD9BAC8-2EFA-4B91-81D3-4B5D375CE1B3}"/>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9BAF7F1-9E22-43E0-88A8-FDD4DE0D6F06}"/>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CC163F8A-8409-4F27-86DB-11C88CEBD545}"/>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E8B7A89D-F132-446B-9E7B-B7A6C96B9AA4}"/>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677E7CE0-F81C-4608-896F-1A88CF8F532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A4846610-B73E-46DB-8266-9F80796557FE}"/>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3EEB271C-67B4-4F05-9982-4E49A610A903}"/>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E5903C42-CEC1-41C0-8855-1975800C12F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E2BBB4BC-D389-4926-BDC1-A8539A256658}"/>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54E69683-3760-49E0-B233-246F6C916DC5}"/>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C571C796-8B69-4936-B63A-27F4F20276CF}"/>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C676FCF2-775F-4A3D-8729-11E65B2EFB80}"/>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253A0B2D-D91E-4896-B386-3D9AC0CC746E}"/>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920C3BC4-2158-4F82-BBE0-EB01033E43A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35E19AFD-494D-4938-8F98-C38681BD1EA2}"/>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64CE92B0-33BC-46FB-AEA9-9C5226902FD0}"/>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E4FD333E-88CB-4269-835A-6B4177A5E00F}"/>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95612313-461A-4DAB-8E5B-A8109B9A49DC}"/>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A20C6F2F-E1E9-4158-9F9A-034393B43E98}"/>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C6390070-1AA9-447E-8084-C47A1BEA13D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836281F-0696-4226-9022-122EC473CE08}"/>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83F290D8-1C59-4878-A189-13E9439CFEA8}"/>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5A339954-782C-4EB2-9774-5714F3EA656E}"/>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DF72984-CA40-4AFE-B289-CA75E353D76D}"/>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EEEC7AB-607C-4699-8EA9-8BF16435A2FB}"/>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13D0AC41-5281-48EE-932C-0E198207F08E}"/>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7CB4F138-13A0-4C68-890E-EE37B083D9E3}"/>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876EDD4A-2858-4E62-BA98-F0C66EB6A22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287E926B-E962-4E91-AD5B-CB7DB0BF22AA}"/>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15669F3F-3070-4B55-A37C-BEF48CFF3FEE}"/>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9445C2BA-ACB4-4BE3-9596-C6EA26F808B7}"/>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8431EEA-E93D-405B-9FA3-E17CF92DE0A0}"/>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3D2C71A6-7878-4B89-8FDA-805E9A48E229}"/>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E3501168-BEA3-4857-9DEE-083507295484}"/>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039D9409-9AFC-4176-AC8F-DD2AAE1DA318}"/>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D93ACE0C-6B09-44F0-AD15-34097101AB81}"/>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833D8E77-1AE0-4541-A955-00616DFA3AE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A47A71D2-E59B-41BC-83F1-F79CA1774FBB}"/>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ED39AF7A-4244-42F2-B0E2-C8CB8AFFE12E}"/>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05F7679F-DFF3-4466-8541-F58222CA50E7}"/>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89D4E620-8358-4989-BB12-A884F1802062}"/>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960B2D7A-3F4B-4204-86C0-9AED99F45446}"/>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ACB4AC2D-F846-4BCE-BD02-1111A41C8B56}"/>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C8E2D37B-3A3C-4817-9ACE-363587E88BAB}"/>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3868437F-D2DD-47C9-AD3A-E562BC747F66}"/>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E4DFC4F9-164A-49B6-BC61-130D4DA2C882}"/>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FD256FD2-A132-4E97-810D-DBE532D2A0C4}"/>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5" name="Freeform: Shape 94">
              <a:extLst>
                <a:ext uri="{FF2B5EF4-FFF2-40B4-BE49-F238E27FC236}">
                  <a16:creationId xmlns:a16="http://schemas.microsoft.com/office/drawing/2014/main" id="{7507190B-6C66-4DB8-8FBE-C47A0113353C}"/>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149BFFBE-A686-4349-8241-33B529BA17DC}"/>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B653AC31-5523-4466-A442-013526B39BE9}"/>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7DEF3EEC-23A1-4F1A-889A-9E8421125DC1}"/>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7417966"/>
      </p:ext>
    </p:extLst>
  </p:cSld>
  <p:clrMap bg1="lt1" tx1="dk1" bg2="lt2" tx2="dk2" accent1="accent1" accent2="accent2" accent3="accent3" accent4="accent4" accent5="accent5" accent6="accent6" hlink="hlink" folHlink="folHlink"/>
  <p:sldLayoutIdLst>
    <p:sldLayoutId id="2147488737" r:id="rId1"/>
    <p:sldLayoutId id="2147488738" r:id="rId2"/>
    <p:sldLayoutId id="2147488739" r:id="rId3"/>
    <p:sldLayoutId id="2147488740" r:id="rId4"/>
  </p:sldLayoutIdLst>
  <p:hf hdr="0" ftr="0" dt="0"/>
  <p:txStyles>
    <p:title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2328109"/>
      </p:ext>
    </p:extLst>
  </p:cSld>
  <p:clrMap bg1="lt1" tx1="dk1" bg2="lt2" tx2="dk2" accent1="accent1" accent2="accent2" accent3="accent3" accent4="accent4" accent5="accent5" accent6="accent6" hlink="hlink" folHlink="folHlink"/>
  <p:sldLayoutIdLst>
    <p:sldLayoutId id="2147488742" r:id="rId1"/>
    <p:sldLayoutId id="2147488743" r:id="rId2"/>
    <p:sldLayoutId id="2147488744" r:id="rId3"/>
    <p:sldLayoutId id="214748874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9"/>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7089660"/>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63a4373bc3e440c96245?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00.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b26b14e6894afe4b3460?pbi_source=PowerPoint" TargetMode="External"/><Relationship Id="rId2" Type="http://schemas.openxmlformats.org/officeDocument/2006/relationships/notesSlide" Target="../notesSlides/notesSlide100.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ae1a92f81e746eab36f7?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2957eb7c3aaa21d53035?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5177fb06828319b71b2a?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63a4373bc3e440c96245?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5.xml"/><Relationship Id="rId4" Type="http://schemas.openxmlformats.org/officeDocument/2006/relationships/image" Target="../media/image162.emf"/></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5.xml"/><Relationship Id="rId4" Type="http://schemas.openxmlformats.org/officeDocument/2006/relationships/image" Target="../media/image165.emf"/></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ae1a92f81e746eab36f7?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5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5.xml"/><Relationship Id="rId4" Type="http://schemas.openxmlformats.org/officeDocument/2006/relationships/image" Target="../media/image168.emf"/></Relationships>
</file>

<file path=ppt/slides/_rels/slide1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5.xml"/><Relationship Id="rId4" Type="http://schemas.openxmlformats.org/officeDocument/2006/relationships/image" Target="../media/image171.emf"/></Relationships>
</file>

<file path=ppt/slides/_rels/slide1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5.xml"/><Relationship Id="rId4" Type="http://schemas.openxmlformats.org/officeDocument/2006/relationships/image" Target="../media/image174.emf"/></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5.xml"/><Relationship Id="rId4" Type="http://schemas.openxmlformats.org/officeDocument/2006/relationships/image" Target="../media/image177.emf"/></Relationships>
</file>

<file path=ppt/slides/_rels/slide1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5.xml"/><Relationship Id="rId4" Type="http://schemas.openxmlformats.org/officeDocument/2006/relationships/image" Target="../media/image180.emf"/></Relationships>
</file>

<file path=ppt/slides/_rels/slide15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5.xml"/><Relationship Id="rId4" Type="http://schemas.openxmlformats.org/officeDocument/2006/relationships/image" Target="../media/image183.emf"/></Relationships>
</file>

<file path=ppt/slides/_rels/slide15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5.xml"/><Relationship Id="rId4" Type="http://schemas.openxmlformats.org/officeDocument/2006/relationships/image" Target="../media/image186.emf"/></Relationships>
</file>

<file path=ppt/slides/_rels/slide15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5.xml"/><Relationship Id="rId4" Type="http://schemas.openxmlformats.org/officeDocument/2006/relationships/image" Target="../media/image189.emf"/></Relationships>
</file>

<file path=ppt/slides/_rels/slide15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5.xml"/><Relationship Id="rId4" Type="http://schemas.openxmlformats.org/officeDocument/2006/relationships/image" Target="../media/image192.emf"/></Relationships>
</file>

<file path=ppt/slides/_rels/slide15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5.xml"/><Relationship Id="rId4" Type="http://schemas.openxmlformats.org/officeDocument/2006/relationships/image" Target="../media/image195.emf"/></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2957eb7c3aaa21d53035?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6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5.xml"/><Relationship Id="rId4" Type="http://schemas.openxmlformats.org/officeDocument/2006/relationships/image" Target="../media/image198.emf"/></Relationships>
</file>

<file path=ppt/slides/_rels/slide16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4.xml"/><Relationship Id="rId1" Type="http://schemas.openxmlformats.org/officeDocument/2006/relationships/slideLayout" Target="../slideLayouts/slideLayout9.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6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35.xml"/><Relationship Id="rId1" Type="http://schemas.openxmlformats.org/officeDocument/2006/relationships/slideLayout" Target="../slideLayouts/slideLayout9.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36.xml"/><Relationship Id="rId1" Type="http://schemas.openxmlformats.org/officeDocument/2006/relationships/slideLayout" Target="../slideLayouts/slideLayout9.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16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7.xml"/><Relationship Id="rId1" Type="http://schemas.openxmlformats.org/officeDocument/2006/relationships/slideLayout" Target="../slideLayouts/slideLayout9.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16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8.xml"/><Relationship Id="rId1" Type="http://schemas.openxmlformats.org/officeDocument/2006/relationships/slideLayout" Target="../slideLayouts/slideLayout9.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6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9.xml"/><Relationship Id="rId1" Type="http://schemas.openxmlformats.org/officeDocument/2006/relationships/slideLayout" Target="../slideLayouts/slideLayout9.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16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40.xml"/><Relationship Id="rId1" Type="http://schemas.openxmlformats.org/officeDocument/2006/relationships/slideLayout" Target="../slideLayouts/slideLayout9.xml"/><Relationship Id="rId4" Type="http://schemas.openxmlformats.org/officeDocument/2006/relationships/image" Target="../media/image225.png"/></Relationships>
</file>

<file path=ppt/slides/_rels/slide16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41.xml"/><Relationship Id="rId1" Type="http://schemas.openxmlformats.org/officeDocument/2006/relationships/slideLayout" Target="../slideLayouts/slideLayout9.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5177fb06828319b71b2a?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7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42.xml"/><Relationship Id="rId1" Type="http://schemas.openxmlformats.org/officeDocument/2006/relationships/slideLayout" Target="../slideLayouts/slideLayout9.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7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43.xml"/><Relationship Id="rId1" Type="http://schemas.openxmlformats.org/officeDocument/2006/relationships/slideLayout" Target="../slideLayouts/slideLayout9.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7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44.xml"/><Relationship Id="rId1" Type="http://schemas.openxmlformats.org/officeDocument/2006/relationships/slideLayout" Target="../slideLayouts/slideLayout9.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17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45.xml"/><Relationship Id="rId1" Type="http://schemas.openxmlformats.org/officeDocument/2006/relationships/slideLayout" Target="../slideLayouts/slideLayout9.xml"/><Relationship Id="rId4" Type="http://schemas.openxmlformats.org/officeDocument/2006/relationships/image" Target="../media/image243.png"/></Relationships>
</file>

<file path=ppt/slides/_rels/slide17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46.xml"/><Relationship Id="rId1" Type="http://schemas.openxmlformats.org/officeDocument/2006/relationships/slideLayout" Target="../slideLayouts/slideLayout9.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7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47.xml"/><Relationship Id="rId1" Type="http://schemas.openxmlformats.org/officeDocument/2006/relationships/slideLayout" Target="../slideLayouts/slideLayout9.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17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48.xml"/><Relationship Id="rId1" Type="http://schemas.openxmlformats.org/officeDocument/2006/relationships/slideLayout" Target="../slideLayouts/slideLayout9.xml"/><Relationship Id="rId4" Type="http://schemas.openxmlformats.org/officeDocument/2006/relationships/image" Target="../media/image253.png"/></Relationships>
</file>

<file path=ppt/slides/_rels/slide17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49.xml"/><Relationship Id="rId1" Type="http://schemas.openxmlformats.org/officeDocument/2006/relationships/slideLayout" Target="../slideLayouts/slideLayout9.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7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50.xml"/><Relationship Id="rId1" Type="http://schemas.openxmlformats.org/officeDocument/2006/relationships/slideLayout" Target="../slideLayouts/slideLayout9.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17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51.xml"/><Relationship Id="rId1" Type="http://schemas.openxmlformats.org/officeDocument/2006/relationships/slideLayout" Target="../slideLayouts/slideLayout9.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63a4373bc3e440c96245?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8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52.xml"/><Relationship Id="rId1" Type="http://schemas.openxmlformats.org/officeDocument/2006/relationships/slideLayout" Target="../slideLayouts/slideLayout9.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18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53.xml"/><Relationship Id="rId1" Type="http://schemas.openxmlformats.org/officeDocument/2006/relationships/slideLayout" Target="../slideLayouts/slideLayout9.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8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54.xml"/><Relationship Id="rId1" Type="http://schemas.openxmlformats.org/officeDocument/2006/relationships/slideLayout" Target="../slideLayouts/slideLayout9.xml"/><Relationship Id="rId4" Type="http://schemas.openxmlformats.org/officeDocument/2006/relationships/image" Target="../media/image275.png"/></Relationships>
</file>

<file path=ppt/slides/_rels/slide18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55.xml"/><Relationship Id="rId1" Type="http://schemas.openxmlformats.org/officeDocument/2006/relationships/slideLayout" Target="../slideLayouts/slideLayout9.xml"/><Relationship Id="rId4" Type="http://schemas.openxmlformats.org/officeDocument/2006/relationships/image" Target="../media/image277.png"/></Relationships>
</file>

<file path=ppt/slides/_rels/slide18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56.xml"/><Relationship Id="rId1" Type="http://schemas.openxmlformats.org/officeDocument/2006/relationships/slideLayout" Target="../slideLayouts/slideLayout9.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18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57.xml"/><Relationship Id="rId1" Type="http://schemas.openxmlformats.org/officeDocument/2006/relationships/slideLayout" Target="../slideLayouts/slideLayout9.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186.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58.xml"/><Relationship Id="rId1" Type="http://schemas.openxmlformats.org/officeDocument/2006/relationships/slideLayout" Target="../slideLayouts/slideLayout9.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18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59.xml"/><Relationship Id="rId1" Type="http://schemas.openxmlformats.org/officeDocument/2006/relationships/slideLayout" Target="../slideLayouts/slideLayout9.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188.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60.xml"/><Relationship Id="rId1" Type="http://schemas.openxmlformats.org/officeDocument/2006/relationships/slideLayout" Target="../slideLayouts/slideLayout9.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18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61.xml"/><Relationship Id="rId1" Type="http://schemas.openxmlformats.org/officeDocument/2006/relationships/slideLayout" Target="../slideLayouts/slideLayout9.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ae1a92f81e746eab36f7?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90.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62.xml"/><Relationship Id="rId1" Type="http://schemas.openxmlformats.org/officeDocument/2006/relationships/slideLayout" Target="../slideLayouts/slideLayout9.xml"/><Relationship Id="rId6" Type="http://schemas.openxmlformats.org/officeDocument/2006/relationships/image" Target="../media/image305.png"/><Relationship Id="rId5" Type="http://schemas.openxmlformats.org/officeDocument/2006/relationships/image" Target="../media/image304.png"/><Relationship Id="rId4" Type="http://schemas.openxmlformats.org/officeDocument/2006/relationships/image" Target="../media/image303.png"/></Relationships>
</file>

<file path=ppt/slides/_rels/slide191.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63.xml"/><Relationship Id="rId1" Type="http://schemas.openxmlformats.org/officeDocument/2006/relationships/slideLayout" Target="../slideLayouts/slideLayout9.xml"/><Relationship Id="rId6" Type="http://schemas.openxmlformats.org/officeDocument/2006/relationships/image" Target="../media/image309.png"/><Relationship Id="rId5" Type="http://schemas.openxmlformats.org/officeDocument/2006/relationships/image" Target="../media/image308.png"/><Relationship Id="rId4" Type="http://schemas.openxmlformats.org/officeDocument/2006/relationships/image" Target="../media/image307.png"/></Relationships>
</file>

<file path=ppt/slides/_rels/slide19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64.xml"/><Relationship Id="rId1" Type="http://schemas.openxmlformats.org/officeDocument/2006/relationships/slideLayout" Target="../slideLayouts/slideLayout9.xml"/><Relationship Id="rId4" Type="http://schemas.openxmlformats.org/officeDocument/2006/relationships/image" Target="../media/image311.png"/></Relationships>
</file>

<file path=ppt/slides/_rels/slide193.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65.xml"/><Relationship Id="rId1" Type="http://schemas.openxmlformats.org/officeDocument/2006/relationships/slideLayout" Target="../slideLayouts/slideLayout9.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2957eb7c3aaa21d53035?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5177fb06828319b71b2a?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63a4373bc3e440c96245?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ae1a92f81e746eab36f7?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2957eb7c3aaa21d53035?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5177fb06828319b71b2a?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63a4373bc3e440c96245?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0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slide" Target="slide65.xml"/><Relationship Id="rId4" Type="http://schemas.openxmlformats.org/officeDocument/2006/relationships/slide" Target="slide51.xml"/></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hyperlink" Target="https://www.jao.eu/kpi-report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ae1a92f81e746eab36f7?pbi_source=PowerPoint"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2957eb7c3aaa21d53035?pbi_source=PowerPoint"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5177fb06828319b71b2a?pbi_source=PowerPoint"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app.powerbi.com/groups/me/reports/4fdc5163-ae88-4071-9f18-53cfafb5f5cd/ReportSection63a4373bc3e440c96245?pbi_source=PowerPoint"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dc07dd13a034e438570e?pbi_source=PowerPoint"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ac2303207b88aed49472?pbi_source=PowerPoint"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3c243355598012640928?pbi_source=PowerPoint"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96f2e050428039bc7ca0?pbi_source=PowerPoint"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4f39dff10003b0b01011?pbi_source=PowerPoint"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d010a3dadaa204a5a829?pbi_source=PowerPoint"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bd7913be9d76511626ba?pbi_source=PowerPoint"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6603720ee527b9a67ce0?pbi_source=PowerPoint"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c70a32da9a07579279ed?pbi_source=PowerPoint"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bmk.gv.at/dam/jcr:bb4181fc-41cd-4c96-9f68-26350c69f712/Action_Plan_Austria.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ab746b8554d08bc65e09?pbi_source=PowerPoint"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0bf02b430400d72b0940?pbi_source=PowerPoint"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3e0867fa701b675bd405?pbi_source=PowerPoint"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114658d4d4ce5bd420b6?pbi_source=PowerPoint"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hyperlink" Target="https://app.powerbi.com/groups/me/reports/c53f17f4-a4de-4097-af73-0b8fb04bcb1e/ReportSectionad3f369e8ce110391104?pbi_source=PowerPoint"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pbi_source=PowerPoint"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pbi_source=PowerPoint"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pbi_source=PowerPoint"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d6cbd6c944bb69306c7a?pbi_source=PowerPoint"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d6cbd6c944bb69306c7a?pbi_source=PowerPoint" TargetMode="External"/><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ae1a92f81e746eab36f7?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d6cbd6c944bb69306c7a?pbi_source=PowerPoint" TargetMode="External"/><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f4c971c7bab9dd3f4bd8?pbi_source=PowerPoint"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f4c971c7bab9dd3f4bd8?pbi_source=PowerPoint" TargetMode="External"/><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f4c971c7bab9dd3f4bd8?pbi_source=PowerPoint" TargetMode="External"/><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2cc4bbf791ba480aa04c?pbi_source=PowerPoint" TargetMode="External"/><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2cc4bbf791ba480aa04c?pbi_source=PowerPoint" TargetMode="External"/><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2cc4bbf791ba480aa04c?pbi_source=PowerPoint" TargetMode="External"/><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94bc8bd8e8cbc61c516e?pbi_source=PowerPoint" TargetMode="External"/><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94bc8bd8e8cbc61c516e?pbi_source=PowerPoint" TargetMode="External"/><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94bc8bd8e8cbc61c516e?pbi_source=PowerPoint" TargetMode="External"/><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2957eb7c3aaa21d53035?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983efdb0e069b5f372f7?pbi_source=PowerPoint" TargetMode="External"/><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983efdb0e069b5f372f7?pbi_source=PowerPoint" TargetMode="External"/><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983efdb0e069b5f372f7?pbi_source=PowerPoint" TargetMode="External"/><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d36e9fdd59af708fe63d?pbi_source=PowerPoint" TargetMode="External"/><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d36e9fdd59af708fe63d?pbi_source=PowerPoint" TargetMode="External"/><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d36e9fdd59af708fe63d?pbi_source=PowerPoint" TargetMode="External"/><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86840a2edc29e61bb281?pbi_source=PowerPoint" TargetMode="External"/><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86840a2edc29e61bb281?pbi_source=PowerPoint" TargetMode="External"/><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88.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86840a2edc29e61bb281?pbi_source=PowerPoint" TargetMode="External"/><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89.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12447796397015689635?pbi_source=PowerPoint" TargetMode="External"/><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adcb46f5-8085-43f1-a345-606880306d92/ReportSection5177fb06828319b71b2a?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12447796397015689635?pbi_source=PowerPoint" TargetMode="External"/><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91.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12447796397015689635?pbi_source=PowerPoint" TargetMode="External"/><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92.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30acb5fc118e72729c2d?pbi_source=PowerPoint" TargetMode="External"/><Relationship Id="rId2" Type="http://schemas.openxmlformats.org/officeDocument/2006/relationships/notesSlide" Target="../notesSlides/notesSlide92.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93.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30acb5fc118e72729c2d?pbi_source=PowerPoint" TargetMode="External"/><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30acb5fc118e72729c2d?pbi_source=PowerPoint" TargetMode="External"/><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95.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9566f75f0ef53d3e0557?pbi_source=PowerPoint" TargetMode="External"/><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9566f75f0ef53d3e0557?pbi_source=PowerPoint" TargetMode="External"/><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97.xml.rels><?xml version="1.0" encoding="UTF-8" standalone="yes"?>
<Relationships xmlns="http://schemas.openxmlformats.org/package/2006/relationships"><Relationship Id="rId3" Type="http://schemas.openxmlformats.org/officeDocument/2006/relationships/hyperlink" Target="https://app.powerbi.com/groups/me/reports/8d77c32c-7276-4f41-9c7e-92141851c8b5/ReportSection9566f75f0ef53d3e0557?pbi_source=PowerPoint" TargetMode="External"/><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98.xml.rels><?xml version="1.0" encoding="UTF-8" standalone="yes"?>
<Relationships xmlns="http://schemas.openxmlformats.org/package/2006/relationships"><Relationship Id="rId3" Type="http://schemas.openxmlformats.org/officeDocument/2006/relationships/hyperlink" Target="https://app.powerbi.com/groups/me/reports/85856546-9294-40ca-9f7e-6134fda5cc73/ReportSectionb26b14e6894afe4b3460?pbi_source=PowerPoint" TargetMode="External"/><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99.xml.rels><?xml version="1.0" encoding="UTF-8" standalone="yes"?>
<Relationships xmlns="http://schemas.openxmlformats.org/package/2006/relationships"><Relationship Id="rId3" Type="http://schemas.openxmlformats.org/officeDocument/2006/relationships/hyperlink" Target="https://app.powerbi.com/groups/me/reports/3e060b66-3072-41e2-a74c-552a453a4872/ReportSectionb26b14e6894afe4b3460?pbi_source=PowerPoint" TargetMode="External"/><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Core Parallel Run KPI report </a:t>
            </a:r>
          </a:p>
          <a:p>
            <a:r>
              <a:rPr lang="de-DE" dirty="0" err="1"/>
              <a:t>January</a:t>
            </a:r>
            <a:r>
              <a:rPr lang="de-DE" dirty="0"/>
              <a:t> 2021</a:t>
            </a:r>
            <a:endParaRPr lang="en-US" dirty="0"/>
          </a:p>
        </p:txBody>
      </p:sp>
      <p:sp>
        <p:nvSpPr>
          <p:cNvPr id="4" name="Text Placeholder 3"/>
          <p:cNvSpPr>
            <a:spLocks noGrp="1"/>
          </p:cNvSpPr>
          <p:nvPr>
            <p:ph type="body" sz="quarter" idx="12"/>
          </p:nvPr>
        </p:nvSpPr>
        <p:spPr/>
        <p:txBody>
          <a:bodyPr/>
          <a:lstStyle/>
          <a:p>
            <a:r>
              <a:rPr lang="en-US" dirty="0"/>
              <a:t>Core FB MC </a:t>
            </a:r>
          </a:p>
        </p:txBody>
      </p:sp>
    </p:spTree>
    <p:extLst>
      <p:ext uri="{BB962C8B-B14F-4D97-AF65-F5344CB8AC3E}">
        <p14:creationId xmlns:p14="http://schemas.microsoft.com/office/powerpoint/2010/main" val="379025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38375949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ard, 2021-01-31.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SK</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3468296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17: </a:t>
            </a:r>
            <a:r>
              <a:rPr lang="hu-HU" dirty="0"/>
              <a:t>NCE KPI_delta flow</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Kép 9"/>
          <p:cNvPicPr>
            <a:picLocks noChangeAspect="1"/>
          </p:cNvPicPr>
          <p:nvPr/>
        </p:nvPicPr>
        <p:blipFill>
          <a:blip r:embed="rId3"/>
          <a:stretch>
            <a:fillRect/>
          </a:stretch>
        </p:blipFill>
        <p:spPr>
          <a:xfrm>
            <a:off x="527596" y="918490"/>
            <a:ext cx="8839200" cy="5819775"/>
          </a:xfrm>
          <a:prstGeom prst="rect">
            <a:avLst/>
          </a:prstGeom>
        </p:spPr>
      </p:pic>
    </p:spTree>
    <p:extLst>
      <p:ext uri="{BB962C8B-B14F-4D97-AF65-F5344CB8AC3E}">
        <p14:creationId xmlns:p14="http://schemas.microsoft.com/office/powerpoint/2010/main" val="30883270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17: </a:t>
            </a:r>
            <a:r>
              <a:rPr lang="hu-HU" dirty="0"/>
              <a:t>NCE KPI_delta </a:t>
            </a:r>
            <a:r>
              <a:rPr lang="hu-HU" dirty="0" err="1"/>
              <a:t>exchange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Kép 9"/>
          <p:cNvPicPr>
            <a:picLocks noChangeAspect="1"/>
          </p:cNvPicPr>
          <p:nvPr/>
        </p:nvPicPr>
        <p:blipFill>
          <a:blip r:embed="rId3"/>
          <a:stretch>
            <a:fillRect/>
          </a:stretch>
        </p:blipFill>
        <p:spPr>
          <a:xfrm>
            <a:off x="527596" y="918490"/>
            <a:ext cx="8839200" cy="5829300"/>
          </a:xfrm>
          <a:prstGeom prst="rect">
            <a:avLst/>
          </a:prstGeom>
        </p:spPr>
      </p:pic>
    </p:spTree>
    <p:extLst>
      <p:ext uri="{BB962C8B-B14F-4D97-AF65-F5344CB8AC3E}">
        <p14:creationId xmlns:p14="http://schemas.microsoft.com/office/powerpoint/2010/main" val="29719485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3C24-2081-4433-A98F-1D2FBB3E24AD}"/>
              </a:ext>
            </a:extLst>
          </p:cNvPr>
          <p:cNvSpPr>
            <a:spLocks noGrp="1"/>
          </p:cNvSpPr>
          <p:nvPr>
            <p:ph type="title"/>
          </p:nvPr>
        </p:nvSpPr>
        <p:spPr>
          <a:xfrm>
            <a:off x="481104" y="298500"/>
            <a:ext cx="8543925" cy="336550"/>
          </a:xfrm>
        </p:spPr>
        <p:txBody>
          <a:bodyPr/>
          <a:lstStyle/>
          <a:p>
            <a:r>
              <a:rPr lang="hu-HU" dirty="0"/>
              <a:t>KPI</a:t>
            </a:r>
            <a:r>
              <a:rPr lang="nb-NO" dirty="0"/>
              <a:t> </a:t>
            </a:r>
            <a:r>
              <a:rPr lang="hu-HU" dirty="0"/>
              <a:t>1</a:t>
            </a:r>
            <a:r>
              <a:rPr lang="de-DE" dirty="0"/>
              <a:t>7</a:t>
            </a:r>
            <a:r>
              <a:rPr lang="hu-HU" dirty="0"/>
              <a:t>: </a:t>
            </a:r>
            <a:r>
              <a:rPr lang="en-US" dirty="0"/>
              <a:t>Boxplot recap</a:t>
            </a:r>
            <a:endParaRPr lang="en-GB" dirty="0"/>
          </a:p>
        </p:txBody>
      </p:sp>
      <p:pic>
        <p:nvPicPr>
          <p:cNvPr id="1026" name="Picture 2" descr="Image for post">
            <a:extLst>
              <a:ext uri="{FF2B5EF4-FFF2-40B4-BE49-F238E27FC236}">
                <a16:creationId xmlns:a16="http://schemas.microsoft.com/office/drawing/2014/main" id="{EA0618D8-96AB-4F5B-891F-B3730ABC7A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6850" y="2126258"/>
            <a:ext cx="6792467" cy="287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115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nb-NO" dirty="0">
                <a:solidFill>
                  <a:srgbClr val="008000"/>
                </a:solidFill>
              </a:rPr>
              <a:t>7</a:t>
            </a:r>
            <a:r>
              <a:rPr lang="en-GB" altLang="en-US" dirty="0">
                <a:solidFill>
                  <a:srgbClr val="008000"/>
                </a:solidFill>
              </a:rPr>
              <a:t>: </a:t>
            </a:r>
            <a:r>
              <a:rPr lang="en-GB" altLang="hu-HU" dirty="0">
                <a:solidFill>
                  <a:srgbClr val="008000"/>
                </a:solidFill>
              </a:rPr>
              <a:t>Most often </a:t>
            </a:r>
            <a:r>
              <a:rPr lang="en-GB" altLang="hu-HU" dirty="0" err="1">
                <a:solidFill>
                  <a:srgbClr val="008000"/>
                </a:solidFill>
              </a:rPr>
              <a:t>presolved</a:t>
            </a:r>
            <a:r>
              <a:rPr lang="en-GB" altLang="hu-HU" dirty="0">
                <a:solidFill>
                  <a:srgbClr val="008000"/>
                </a:solidFill>
              </a:rPr>
              <a:t> CNEs (TOP 20</a:t>
            </a:r>
            <a:r>
              <a:rPr lang="hu-HU" altLang="hu-HU" dirty="0">
                <a:solidFill>
                  <a:srgbClr val="008000"/>
                </a:solidFill>
              </a:rPr>
              <a:t>)    202101 </a:t>
            </a:r>
            <a:endParaRPr lang="en-US"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104</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4" name="Obdélník 3">
            <a:extLst>
              <a:ext uri="{FF2B5EF4-FFF2-40B4-BE49-F238E27FC236}">
                <a16:creationId xmlns:a16="http://schemas.microsoft.com/office/drawing/2014/main" id="{C96A98F6-A317-49A6-976E-8E28E2FA59BD}"/>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sl-SI" dirty="0">
                <a:latin typeface="Arial" panose="020B0604020202020204" pitchFamily="34" charset="0"/>
                <a:cs typeface="Arial" panose="020B0604020202020204" pitchFamily="34" charset="0"/>
              </a:rPr>
              <a:t> 13 (312 hours)</a:t>
            </a:r>
            <a:r>
              <a:rPr lang="de-DE" dirty="0">
                <a:latin typeface="Arial" panose="020B0604020202020204" pitchFamily="34" charset="0"/>
                <a:cs typeface="Arial" panose="020B0604020202020204" pitchFamily="34" charset="0"/>
              </a:rPr>
              <a:t> </a:t>
            </a:r>
          </a:p>
        </p:txBody>
      </p:sp>
      <p:graphicFrame>
        <p:nvGraphicFramePr>
          <p:cNvPr id="11" name="Tabulka 10">
            <a:extLst>
              <a:ext uri="{FF2B5EF4-FFF2-40B4-BE49-F238E27FC236}">
                <a16:creationId xmlns:a16="http://schemas.microsoft.com/office/drawing/2014/main" id="{167F16D9-F9DD-4D9E-9F52-490F38D25BEA}"/>
              </a:ext>
            </a:extLst>
          </p:cNvPr>
          <p:cNvGraphicFramePr>
            <a:graphicFrameLocks noGrp="1"/>
          </p:cNvGraphicFramePr>
          <p:nvPr>
            <p:extLst>
              <p:ext uri="{D42A27DB-BD31-4B8C-83A1-F6EECF244321}">
                <p14:modId xmlns:p14="http://schemas.microsoft.com/office/powerpoint/2010/main" val="3888112195"/>
              </p:ext>
            </p:extLst>
          </p:nvPr>
        </p:nvGraphicFramePr>
        <p:xfrm>
          <a:off x="1143000" y="2076093"/>
          <a:ext cx="7620000" cy="3578407"/>
        </p:xfrm>
        <a:graphic>
          <a:graphicData uri="http://schemas.openxmlformats.org/drawingml/2006/table">
            <a:tbl>
              <a:tblPr/>
              <a:tblGrid>
                <a:gridCol w="2297625">
                  <a:extLst>
                    <a:ext uri="{9D8B030D-6E8A-4147-A177-3AD203B41FA5}">
                      <a16:colId xmlns:a16="http://schemas.microsoft.com/office/drawing/2014/main" val="1908755292"/>
                    </a:ext>
                  </a:extLst>
                </a:gridCol>
                <a:gridCol w="647347">
                  <a:extLst>
                    <a:ext uri="{9D8B030D-6E8A-4147-A177-3AD203B41FA5}">
                      <a16:colId xmlns:a16="http://schemas.microsoft.com/office/drawing/2014/main" val="2881500828"/>
                    </a:ext>
                  </a:extLst>
                </a:gridCol>
                <a:gridCol w="1169326">
                  <a:extLst>
                    <a:ext uri="{9D8B030D-6E8A-4147-A177-3AD203B41FA5}">
                      <a16:colId xmlns:a16="http://schemas.microsoft.com/office/drawing/2014/main" val="1235294900"/>
                    </a:ext>
                  </a:extLst>
                </a:gridCol>
                <a:gridCol w="647347">
                  <a:extLst>
                    <a:ext uri="{9D8B030D-6E8A-4147-A177-3AD203B41FA5}">
                      <a16:colId xmlns:a16="http://schemas.microsoft.com/office/drawing/2014/main" val="3958582853"/>
                    </a:ext>
                  </a:extLst>
                </a:gridCol>
                <a:gridCol w="567568">
                  <a:extLst>
                    <a:ext uri="{9D8B030D-6E8A-4147-A177-3AD203B41FA5}">
                      <a16:colId xmlns:a16="http://schemas.microsoft.com/office/drawing/2014/main" val="901245131"/>
                    </a:ext>
                  </a:extLst>
                </a:gridCol>
                <a:gridCol w="540216">
                  <a:extLst>
                    <a:ext uri="{9D8B030D-6E8A-4147-A177-3AD203B41FA5}">
                      <a16:colId xmlns:a16="http://schemas.microsoft.com/office/drawing/2014/main" val="3196705270"/>
                    </a:ext>
                  </a:extLst>
                </a:gridCol>
                <a:gridCol w="756757">
                  <a:extLst>
                    <a:ext uri="{9D8B030D-6E8A-4147-A177-3AD203B41FA5}">
                      <a16:colId xmlns:a16="http://schemas.microsoft.com/office/drawing/2014/main" val="876005167"/>
                    </a:ext>
                  </a:extLst>
                </a:gridCol>
                <a:gridCol w="993814">
                  <a:extLst>
                    <a:ext uri="{9D8B030D-6E8A-4147-A177-3AD203B41FA5}">
                      <a16:colId xmlns:a16="http://schemas.microsoft.com/office/drawing/2014/main" val="3601914707"/>
                    </a:ext>
                  </a:extLst>
                </a:gridCol>
              </a:tblGrid>
              <a:tr h="311165">
                <a:tc>
                  <a:txBody>
                    <a:bodyPr/>
                    <a:lstStyle/>
                    <a:p>
                      <a:pPr algn="l" fontAlgn="b"/>
                      <a:r>
                        <a:rPr lang="en-US" sz="800" b="1" i="0" u="none" strike="noStrike">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Hours CNE was presolved</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Average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dirty="0">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800" b="1" i="0" u="none" strike="noStrike" dirty="0">
                          <a:solidFill>
                            <a:srgbClr val="000000"/>
                          </a:solidFill>
                          <a:effectLst/>
                          <a:latin typeface="Arial" panose="020B0604020202020204" pitchFamily="34" charset="0"/>
                        </a:rPr>
                        <a:t>Max of sum z2z PTDF</a:t>
                      </a:r>
                      <a:r>
                        <a:rPr lang="de-DE" sz="800" b="1" i="0" u="none" strike="noStrike" dirty="0">
                          <a:solidFill>
                            <a:srgbClr val="000000"/>
                          </a:solidFill>
                          <a:effectLst/>
                          <a:latin typeface="Arial" panose="020B0604020202020204" pitchFamily="34" charset="0"/>
                        </a:rPr>
                        <a:t>*</a:t>
                      </a:r>
                      <a:endParaRPr lang="pl-PL" sz="8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721976681"/>
                  </a:ext>
                </a:extLst>
              </a:tr>
              <a:tr h="155583">
                <a:tc>
                  <a:txBody>
                    <a:bodyPr/>
                    <a:lstStyle/>
                    <a:p>
                      <a:pPr algn="l" fontAlgn="b"/>
                      <a:r>
                        <a:rPr lang="en-US" sz="800" b="0" i="0" u="none" strike="noStrike">
                          <a:solidFill>
                            <a:srgbClr val="000000"/>
                          </a:solidFill>
                          <a:effectLst/>
                          <a:latin typeface="Arial" panose="020B0604020202020204" pitchFamily="34" charset="0"/>
                        </a:rPr>
                        <a:t>[SK-HU] Gabcikovo - Gyor [DIR] [HU]</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0,41852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1,41257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39693968"/>
                  </a:ext>
                </a:extLst>
              </a:tr>
              <a:tr h="155583">
                <a:tc>
                  <a:txBody>
                    <a:bodyPr/>
                    <a:lstStyle/>
                    <a:p>
                      <a:pPr algn="l" fontAlgn="b"/>
                      <a:r>
                        <a:rPr lang="en-US" sz="800" b="0" i="0" u="none" strike="noStrike">
                          <a:solidFill>
                            <a:srgbClr val="000000"/>
                          </a:solidFill>
                          <a:effectLst/>
                          <a:latin typeface="Arial" panose="020B0604020202020204" pitchFamily="34" charset="0"/>
                        </a:rPr>
                        <a:t>[SI-HR] 220kV Cirkovce - Zerjavinc [DIR] [SI]</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892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0,0327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0,31497</a:t>
                      </a:r>
                    </a:p>
                  </a:txBody>
                  <a:tcPr marL="0" marR="0" marT="0" marB="0" anchor="b">
                    <a:lnL>
                      <a:noFill/>
                    </a:lnL>
                    <a:lnR>
                      <a:noFill/>
                    </a:lnR>
                    <a:lnT>
                      <a:noFill/>
                    </a:lnT>
                    <a:lnB>
                      <a:noFill/>
                    </a:lnB>
                  </a:tcPr>
                </a:tc>
                <a:extLst>
                  <a:ext uri="{0D108BD9-81ED-4DB2-BD59-A6C34878D82A}">
                    <a16:rowId xmlns:a16="http://schemas.microsoft.com/office/drawing/2014/main" val="3482530398"/>
                  </a:ext>
                </a:extLst>
              </a:tr>
              <a:tr h="155583">
                <a:tc>
                  <a:txBody>
                    <a:bodyPr/>
                    <a:lstStyle/>
                    <a:p>
                      <a:pPr algn="l" fontAlgn="b"/>
                      <a:r>
                        <a:rPr lang="en-US" sz="800" b="0" i="0" u="none" strike="noStrike">
                          <a:solidFill>
                            <a:srgbClr val="000000"/>
                          </a:solidFill>
                          <a:effectLst/>
                          <a:latin typeface="Arial" panose="020B0604020202020204" pitchFamily="34" charset="0"/>
                        </a:rPr>
                        <a:t>[PL-PL] Mikulowa AT1 [OPP]</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2204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0,24484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0,85508</a:t>
                      </a:r>
                    </a:p>
                  </a:txBody>
                  <a:tcPr marL="0" marR="0" marT="0" marB="0" anchor="b">
                    <a:lnL>
                      <a:noFill/>
                    </a:lnL>
                    <a:lnR>
                      <a:noFill/>
                    </a:lnR>
                    <a:lnT>
                      <a:noFill/>
                    </a:lnT>
                    <a:lnB>
                      <a:noFill/>
                    </a:lnB>
                  </a:tcPr>
                </a:tc>
                <a:extLst>
                  <a:ext uri="{0D108BD9-81ED-4DB2-BD59-A6C34878D82A}">
                    <a16:rowId xmlns:a16="http://schemas.microsoft.com/office/drawing/2014/main" val="39053923"/>
                  </a:ext>
                </a:extLst>
              </a:tr>
              <a:tr h="155583">
                <a:tc>
                  <a:txBody>
                    <a:bodyPr/>
                    <a:lstStyle/>
                    <a:p>
                      <a:pPr algn="l" fontAlgn="b"/>
                      <a:r>
                        <a:rPr lang="en-US" sz="800" b="0" i="0" u="none" strike="noStrike">
                          <a:solidFill>
                            <a:srgbClr val="000000"/>
                          </a:solidFill>
                          <a:effectLst/>
                          <a:latin typeface="Arial" panose="020B0604020202020204" pitchFamily="34" charset="0"/>
                        </a:rPr>
                        <a:t>[AT-AT] Westtirol 1 - Westtirol 2 WTRHU41 [OPP]</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1863</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101%</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125%</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71%</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0,18087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0,76635</a:t>
                      </a:r>
                    </a:p>
                  </a:txBody>
                  <a:tcPr marL="0" marR="0" marT="0" marB="0" anchor="b">
                    <a:lnL>
                      <a:noFill/>
                    </a:lnL>
                    <a:lnR>
                      <a:noFill/>
                    </a:lnR>
                    <a:lnT>
                      <a:noFill/>
                    </a:lnT>
                    <a:lnB>
                      <a:noFill/>
                    </a:lnB>
                  </a:tcPr>
                </a:tc>
                <a:extLst>
                  <a:ext uri="{0D108BD9-81ED-4DB2-BD59-A6C34878D82A}">
                    <a16:rowId xmlns:a16="http://schemas.microsoft.com/office/drawing/2014/main" val="4268360779"/>
                  </a:ext>
                </a:extLst>
              </a:tr>
              <a:tr h="155583">
                <a:tc>
                  <a:txBody>
                    <a:bodyPr/>
                    <a:lstStyle/>
                    <a:p>
                      <a:pPr algn="l" fontAlgn="b"/>
                      <a:r>
                        <a:rPr lang="en-US" sz="800" b="0" i="0" u="none" strike="noStrike">
                          <a:solidFill>
                            <a:srgbClr val="000000"/>
                          </a:solidFill>
                          <a:effectLst/>
                          <a:latin typeface="Arial" panose="020B0604020202020204" pitchFamily="34" charset="0"/>
                        </a:rPr>
                        <a:t>[SI-HR] 220kV Cirkovce - Zerjavinc [OPP] [SI]</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0,1246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0,31497</a:t>
                      </a:r>
                    </a:p>
                  </a:txBody>
                  <a:tcPr marL="0" marR="0" marT="0" marB="0" anchor="b">
                    <a:lnL>
                      <a:noFill/>
                    </a:lnL>
                    <a:lnR>
                      <a:noFill/>
                    </a:lnR>
                    <a:lnT>
                      <a:noFill/>
                    </a:lnT>
                    <a:lnB>
                      <a:noFill/>
                    </a:lnB>
                  </a:tcPr>
                </a:tc>
                <a:extLst>
                  <a:ext uri="{0D108BD9-81ED-4DB2-BD59-A6C34878D82A}">
                    <a16:rowId xmlns:a16="http://schemas.microsoft.com/office/drawing/2014/main" val="698672712"/>
                  </a:ext>
                </a:extLst>
              </a:tr>
              <a:tr h="155583">
                <a:tc>
                  <a:txBody>
                    <a:bodyPr/>
                    <a:lstStyle/>
                    <a:p>
                      <a:pPr algn="l" fontAlgn="b"/>
                      <a:r>
                        <a:rPr lang="en-US" sz="800" b="0" i="0" u="none" strike="noStrike">
                          <a:solidFill>
                            <a:srgbClr val="000000"/>
                          </a:solidFill>
                          <a:effectLst/>
                          <a:latin typeface="Arial" panose="020B0604020202020204" pitchFamily="34" charset="0"/>
                        </a:rPr>
                        <a:t>[SK-SK] Bosaca - Varin [DIR]</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877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0,11067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0,41375</a:t>
                      </a:r>
                    </a:p>
                  </a:txBody>
                  <a:tcPr marL="0" marR="0" marT="0" marB="0" anchor="b">
                    <a:lnL>
                      <a:noFill/>
                    </a:lnL>
                    <a:lnR>
                      <a:noFill/>
                    </a:lnR>
                    <a:lnT>
                      <a:noFill/>
                    </a:lnT>
                    <a:lnB>
                      <a:noFill/>
                    </a:lnB>
                  </a:tcPr>
                </a:tc>
                <a:extLst>
                  <a:ext uri="{0D108BD9-81ED-4DB2-BD59-A6C34878D82A}">
                    <a16:rowId xmlns:a16="http://schemas.microsoft.com/office/drawing/2014/main" val="1602240536"/>
                  </a:ext>
                </a:extLst>
              </a:tr>
              <a:tr h="155583">
                <a:tc>
                  <a:txBody>
                    <a:bodyPr/>
                    <a:lstStyle/>
                    <a:p>
                      <a:pPr algn="l" fontAlgn="b"/>
                      <a:r>
                        <a:rPr lang="en-US" sz="800" b="0" i="0" u="none" strike="noStrike">
                          <a:solidFill>
                            <a:srgbClr val="000000"/>
                          </a:solidFill>
                          <a:effectLst/>
                          <a:latin typeface="Arial" panose="020B0604020202020204" pitchFamily="34" charset="0"/>
                        </a:rPr>
                        <a:t>[SK-HU] Gabcikovo - Gyor [OPP] [HU]</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1337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0,15115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1,41257</a:t>
                      </a:r>
                    </a:p>
                  </a:txBody>
                  <a:tcPr marL="0" marR="0" marT="0" marB="0" anchor="b">
                    <a:lnL>
                      <a:noFill/>
                    </a:lnL>
                    <a:lnR>
                      <a:noFill/>
                    </a:lnR>
                    <a:lnT>
                      <a:noFill/>
                    </a:lnT>
                    <a:lnB>
                      <a:noFill/>
                    </a:lnB>
                  </a:tcPr>
                </a:tc>
                <a:extLst>
                  <a:ext uri="{0D108BD9-81ED-4DB2-BD59-A6C34878D82A}">
                    <a16:rowId xmlns:a16="http://schemas.microsoft.com/office/drawing/2014/main" val="575986343"/>
                  </a:ext>
                </a:extLst>
              </a:tr>
              <a:tr h="155583">
                <a:tc>
                  <a:txBody>
                    <a:bodyPr/>
                    <a:lstStyle/>
                    <a:p>
                      <a:pPr algn="l" fontAlgn="b"/>
                      <a:r>
                        <a:rPr lang="en-US" sz="800" b="0" i="0" u="none" strike="noStrike">
                          <a:solidFill>
                            <a:srgbClr val="000000"/>
                          </a:solidFill>
                          <a:effectLst/>
                          <a:latin typeface="Arial" panose="020B0604020202020204" pitchFamily="34" charset="0"/>
                        </a:rPr>
                        <a:t>[HR-HR] 400kV Zerjavinec - Tumbri [OPP]</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633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0,28156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1,00718</a:t>
                      </a:r>
                    </a:p>
                  </a:txBody>
                  <a:tcPr marL="0" marR="0" marT="0" marB="0" anchor="b">
                    <a:lnL>
                      <a:noFill/>
                    </a:lnL>
                    <a:lnR>
                      <a:noFill/>
                    </a:lnR>
                    <a:lnT>
                      <a:noFill/>
                    </a:lnT>
                    <a:lnB>
                      <a:noFill/>
                    </a:lnB>
                  </a:tcPr>
                </a:tc>
                <a:extLst>
                  <a:ext uri="{0D108BD9-81ED-4DB2-BD59-A6C34878D82A}">
                    <a16:rowId xmlns:a16="http://schemas.microsoft.com/office/drawing/2014/main" val="2083590640"/>
                  </a:ext>
                </a:extLst>
              </a:tr>
              <a:tr h="155583">
                <a:tc>
                  <a:txBody>
                    <a:bodyPr/>
                    <a:lstStyle/>
                    <a:p>
                      <a:pPr algn="l" fontAlgn="b"/>
                      <a:r>
                        <a:rPr lang="en-US" sz="800" b="0" i="0" u="none" strike="noStrike" dirty="0">
                          <a:solidFill>
                            <a:srgbClr val="000000"/>
                          </a:solidFill>
                          <a:effectLst/>
                          <a:latin typeface="Arial" panose="020B0604020202020204" pitchFamily="34" charset="0"/>
                        </a:rPr>
                        <a:t>[AT-AT] </a:t>
                      </a:r>
                      <a:r>
                        <a:rPr lang="en-US" sz="800" b="0" i="0" u="none" strike="noStrike" dirty="0" err="1">
                          <a:solidFill>
                            <a:srgbClr val="000000"/>
                          </a:solidFill>
                          <a:effectLst/>
                          <a:latin typeface="Arial" panose="020B0604020202020204" pitchFamily="34" charset="0"/>
                        </a:rPr>
                        <a:t>Westtirol</a:t>
                      </a:r>
                      <a:r>
                        <a:rPr lang="en-US" sz="800" b="0" i="0" u="none" strike="noStrike" dirty="0">
                          <a:solidFill>
                            <a:srgbClr val="000000"/>
                          </a:solidFill>
                          <a:effectLst/>
                          <a:latin typeface="Arial" panose="020B0604020202020204" pitchFamily="34" charset="0"/>
                        </a:rPr>
                        <a:t> 1 - </a:t>
                      </a:r>
                      <a:r>
                        <a:rPr lang="en-US" sz="800" b="0" i="0" u="none" strike="noStrike" dirty="0" err="1">
                          <a:solidFill>
                            <a:srgbClr val="000000"/>
                          </a:solidFill>
                          <a:effectLst/>
                          <a:latin typeface="Arial" panose="020B0604020202020204" pitchFamily="34" charset="0"/>
                        </a:rPr>
                        <a:t>Westtirol</a:t>
                      </a:r>
                      <a:r>
                        <a:rPr lang="en-US" sz="800" b="0" i="0" u="none" strike="noStrike" dirty="0">
                          <a:solidFill>
                            <a:srgbClr val="000000"/>
                          </a:solidFill>
                          <a:effectLst/>
                          <a:latin typeface="Arial" panose="020B0604020202020204" pitchFamily="34" charset="0"/>
                        </a:rPr>
                        <a:t> 2 WTRHU41 [DIR]</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312</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1689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0,03344</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0,76913</a:t>
                      </a:r>
                    </a:p>
                  </a:txBody>
                  <a:tcPr marL="0" marR="0" marT="0" marB="0" anchor="b">
                    <a:lnL>
                      <a:noFill/>
                    </a:lnL>
                    <a:lnR>
                      <a:noFill/>
                    </a:lnR>
                    <a:lnT>
                      <a:noFill/>
                    </a:lnT>
                    <a:lnB>
                      <a:noFill/>
                    </a:lnB>
                  </a:tcPr>
                </a:tc>
                <a:extLst>
                  <a:ext uri="{0D108BD9-81ED-4DB2-BD59-A6C34878D82A}">
                    <a16:rowId xmlns:a16="http://schemas.microsoft.com/office/drawing/2014/main" val="2045516090"/>
                  </a:ext>
                </a:extLst>
              </a:tr>
              <a:tr h="155583">
                <a:tc>
                  <a:txBody>
                    <a:bodyPr/>
                    <a:lstStyle/>
                    <a:p>
                      <a:pPr algn="l" fontAlgn="b"/>
                      <a:r>
                        <a:rPr lang="en-US" sz="800" b="0" i="0" u="none" strike="noStrike">
                          <a:solidFill>
                            <a:srgbClr val="000000"/>
                          </a:solidFill>
                          <a:effectLst/>
                          <a:latin typeface="Arial" panose="020B0604020202020204" pitchFamily="34" charset="0"/>
                        </a:rPr>
                        <a:t>[HU-HU] Paks - Sandorfalva [DIR]</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310</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698</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42%</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70%</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24%</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0,01766</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0,47914</a:t>
                      </a:r>
                    </a:p>
                  </a:txBody>
                  <a:tcPr marL="0" marR="0" marT="0" marB="0" anchor="b">
                    <a:lnL>
                      <a:noFill/>
                    </a:lnL>
                    <a:lnR>
                      <a:noFill/>
                    </a:lnR>
                    <a:lnT>
                      <a:noFill/>
                    </a:lnT>
                    <a:lnB>
                      <a:noFill/>
                    </a:lnB>
                  </a:tcPr>
                </a:tc>
                <a:extLst>
                  <a:ext uri="{0D108BD9-81ED-4DB2-BD59-A6C34878D82A}">
                    <a16:rowId xmlns:a16="http://schemas.microsoft.com/office/drawing/2014/main" val="4020728128"/>
                  </a:ext>
                </a:extLst>
              </a:tr>
              <a:tr h="311165">
                <a:tc>
                  <a:txBody>
                    <a:bodyPr/>
                    <a:lstStyle/>
                    <a:p>
                      <a:pPr algn="l" fontAlgn="b"/>
                      <a:r>
                        <a:rPr lang="en-US" sz="800" b="0" i="0" u="none" strike="noStrike">
                          <a:solidFill>
                            <a:srgbClr val="000000"/>
                          </a:solidFill>
                          <a:effectLst/>
                          <a:latin typeface="Arial" panose="020B0604020202020204" pitchFamily="34" charset="0"/>
                        </a:rPr>
                        <a:t>[BE-FR] Aubange - Mont St Martin 220.514 [OPP] [BE]</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690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0,03468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0,3051</a:t>
                      </a:r>
                    </a:p>
                  </a:txBody>
                  <a:tcPr marL="0" marR="0" marT="0" marB="0" anchor="b">
                    <a:lnL>
                      <a:noFill/>
                    </a:lnL>
                    <a:lnR>
                      <a:noFill/>
                    </a:lnR>
                    <a:lnT>
                      <a:noFill/>
                    </a:lnT>
                    <a:lnB>
                      <a:noFill/>
                    </a:lnB>
                  </a:tcPr>
                </a:tc>
                <a:extLst>
                  <a:ext uri="{0D108BD9-81ED-4DB2-BD59-A6C34878D82A}">
                    <a16:rowId xmlns:a16="http://schemas.microsoft.com/office/drawing/2014/main" val="3909580157"/>
                  </a:ext>
                </a:extLst>
              </a:tr>
              <a:tr h="155583">
                <a:tc>
                  <a:txBody>
                    <a:bodyPr/>
                    <a:lstStyle/>
                    <a:p>
                      <a:pPr algn="l" fontAlgn="b"/>
                      <a:r>
                        <a:rPr lang="en-US" sz="800" b="0" i="0" u="none" strike="noStrike" dirty="0">
                          <a:solidFill>
                            <a:srgbClr val="000000"/>
                          </a:solidFill>
                          <a:effectLst/>
                          <a:latin typeface="Arial" panose="020B0604020202020204" pitchFamily="34" charset="0"/>
                        </a:rPr>
                        <a:t>[AT-D2] St. Peter 2 - </a:t>
                      </a:r>
                      <a:r>
                        <a:rPr lang="en-US" sz="800" b="0" i="0" u="none" strike="noStrike" dirty="0" err="1">
                          <a:solidFill>
                            <a:srgbClr val="000000"/>
                          </a:solidFill>
                          <a:effectLst/>
                          <a:latin typeface="Arial" panose="020B0604020202020204" pitchFamily="34" charset="0"/>
                        </a:rPr>
                        <a:t>Pleinting</a:t>
                      </a:r>
                      <a:r>
                        <a:rPr lang="en-US" sz="800" b="0" i="0" u="none" strike="noStrike" dirty="0">
                          <a:solidFill>
                            <a:srgbClr val="000000"/>
                          </a:solidFill>
                          <a:effectLst/>
                          <a:latin typeface="Arial" panose="020B0604020202020204" pitchFamily="34" charset="0"/>
                        </a:rPr>
                        <a:t> 258 [OPP] [AT]</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309</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1132</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81%</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122%</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68%</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0,05689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0,37564</a:t>
                      </a:r>
                    </a:p>
                  </a:txBody>
                  <a:tcPr marL="0" marR="0" marT="0" marB="0" anchor="b">
                    <a:lnL>
                      <a:noFill/>
                    </a:lnL>
                    <a:lnR>
                      <a:noFill/>
                    </a:lnR>
                    <a:lnT>
                      <a:noFill/>
                    </a:lnT>
                    <a:lnB>
                      <a:noFill/>
                    </a:lnB>
                  </a:tcPr>
                </a:tc>
                <a:extLst>
                  <a:ext uri="{0D108BD9-81ED-4DB2-BD59-A6C34878D82A}">
                    <a16:rowId xmlns:a16="http://schemas.microsoft.com/office/drawing/2014/main" val="449565557"/>
                  </a:ext>
                </a:extLst>
              </a:tr>
              <a:tr h="155583">
                <a:tc>
                  <a:txBody>
                    <a:bodyPr/>
                    <a:lstStyle/>
                    <a:p>
                      <a:pPr algn="l" fontAlgn="b"/>
                      <a:r>
                        <a:rPr lang="en-US" sz="800" b="0" i="0" u="none" strike="noStrike">
                          <a:solidFill>
                            <a:srgbClr val="000000"/>
                          </a:solidFill>
                          <a:effectLst/>
                          <a:latin typeface="Arial" panose="020B0604020202020204" pitchFamily="34" charset="0"/>
                        </a:rPr>
                        <a:t>[HR-SI] 400kV Melina - Divaca [DIR] [HR]</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717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0,30063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0,88362</a:t>
                      </a:r>
                    </a:p>
                  </a:txBody>
                  <a:tcPr marL="0" marR="0" marT="0" marB="0" anchor="b">
                    <a:lnL>
                      <a:noFill/>
                    </a:lnL>
                    <a:lnR>
                      <a:noFill/>
                    </a:lnR>
                    <a:lnT>
                      <a:noFill/>
                    </a:lnT>
                    <a:lnB>
                      <a:noFill/>
                    </a:lnB>
                  </a:tcPr>
                </a:tc>
                <a:extLst>
                  <a:ext uri="{0D108BD9-81ED-4DB2-BD59-A6C34878D82A}">
                    <a16:rowId xmlns:a16="http://schemas.microsoft.com/office/drawing/2014/main" val="1617715907"/>
                  </a:ext>
                </a:extLst>
              </a:tr>
              <a:tr h="155583">
                <a:tc>
                  <a:txBody>
                    <a:bodyPr/>
                    <a:lstStyle/>
                    <a:p>
                      <a:pPr algn="l" fontAlgn="b"/>
                      <a:r>
                        <a:rPr lang="en-US" sz="800" b="0" i="0" u="none" strike="noStrike" dirty="0">
                          <a:solidFill>
                            <a:srgbClr val="000000"/>
                          </a:solidFill>
                          <a:effectLst/>
                          <a:latin typeface="Arial" panose="020B0604020202020204" pitchFamily="34" charset="0"/>
                        </a:rPr>
                        <a:t>[AT-D2] St. Peter 2 - </a:t>
                      </a:r>
                      <a:r>
                        <a:rPr lang="en-US" sz="800" b="0" i="0" u="none" strike="noStrike" dirty="0" err="1">
                          <a:solidFill>
                            <a:srgbClr val="000000"/>
                          </a:solidFill>
                          <a:effectLst/>
                          <a:latin typeface="Arial" panose="020B0604020202020204" pitchFamily="34" charset="0"/>
                        </a:rPr>
                        <a:t>Altheim</a:t>
                      </a:r>
                      <a:r>
                        <a:rPr lang="en-US" sz="800" b="0" i="0" u="none" strike="noStrike" dirty="0">
                          <a:solidFill>
                            <a:srgbClr val="000000"/>
                          </a:solidFill>
                          <a:effectLst/>
                          <a:latin typeface="Arial" panose="020B0604020202020204" pitchFamily="34" charset="0"/>
                        </a:rPr>
                        <a:t> 233_230 [DIR] [AT]</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293</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662</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84%</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90%</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74%</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0,06035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0,22272</a:t>
                      </a:r>
                    </a:p>
                  </a:txBody>
                  <a:tcPr marL="0" marR="0" marT="0" marB="0" anchor="b">
                    <a:lnL>
                      <a:noFill/>
                    </a:lnL>
                    <a:lnR>
                      <a:noFill/>
                    </a:lnR>
                    <a:lnT>
                      <a:noFill/>
                    </a:lnT>
                    <a:lnB>
                      <a:noFill/>
                    </a:lnB>
                  </a:tcPr>
                </a:tc>
                <a:extLst>
                  <a:ext uri="{0D108BD9-81ED-4DB2-BD59-A6C34878D82A}">
                    <a16:rowId xmlns:a16="http://schemas.microsoft.com/office/drawing/2014/main" val="2452525685"/>
                  </a:ext>
                </a:extLst>
              </a:tr>
              <a:tr h="155583">
                <a:tc>
                  <a:txBody>
                    <a:bodyPr/>
                    <a:lstStyle/>
                    <a:p>
                      <a:pPr algn="l" fontAlgn="b"/>
                      <a:r>
                        <a:rPr lang="en-US" sz="800" b="0" i="0" u="none" strike="noStrike">
                          <a:solidFill>
                            <a:srgbClr val="000000"/>
                          </a:solidFill>
                          <a:effectLst/>
                          <a:latin typeface="Arial" panose="020B0604020202020204" pitchFamily="34" charset="0"/>
                        </a:rPr>
                        <a:t>[BE-BE] PST Van Eyck 2 [OPP]</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291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894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0,32838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0,76974</a:t>
                      </a:r>
                    </a:p>
                  </a:txBody>
                  <a:tcPr marL="0" marR="0" marT="0" marB="0" anchor="b">
                    <a:lnL>
                      <a:noFill/>
                    </a:lnL>
                    <a:lnR>
                      <a:noFill/>
                    </a:lnR>
                    <a:lnT>
                      <a:noFill/>
                    </a:lnT>
                    <a:lnB>
                      <a:noFill/>
                    </a:lnB>
                  </a:tcPr>
                </a:tc>
                <a:extLst>
                  <a:ext uri="{0D108BD9-81ED-4DB2-BD59-A6C34878D82A}">
                    <a16:rowId xmlns:a16="http://schemas.microsoft.com/office/drawing/2014/main" val="1203884387"/>
                  </a:ext>
                </a:extLst>
              </a:tr>
              <a:tr h="155583">
                <a:tc>
                  <a:txBody>
                    <a:bodyPr/>
                    <a:lstStyle/>
                    <a:p>
                      <a:pPr algn="l" fontAlgn="b"/>
                      <a:r>
                        <a:rPr lang="de-DE" sz="800" b="0" i="0" u="none" strike="noStrike">
                          <a:solidFill>
                            <a:srgbClr val="000000"/>
                          </a:solidFill>
                          <a:effectLst/>
                          <a:latin typeface="Arial" panose="020B0604020202020204" pitchFamily="34" charset="0"/>
                        </a:rPr>
                        <a:t>[CZ-D2] Hradec - Etzenricht [DIR] [CZ]</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906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0,28421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1,16695</a:t>
                      </a:r>
                    </a:p>
                  </a:txBody>
                  <a:tcPr marL="0" marR="0" marT="0" marB="0" anchor="b">
                    <a:lnL>
                      <a:noFill/>
                    </a:lnL>
                    <a:lnR>
                      <a:noFill/>
                    </a:lnR>
                    <a:lnT>
                      <a:noFill/>
                    </a:lnT>
                    <a:lnB>
                      <a:noFill/>
                    </a:lnB>
                  </a:tcPr>
                </a:tc>
                <a:extLst>
                  <a:ext uri="{0D108BD9-81ED-4DB2-BD59-A6C34878D82A}">
                    <a16:rowId xmlns:a16="http://schemas.microsoft.com/office/drawing/2014/main" val="556940623"/>
                  </a:ext>
                </a:extLst>
              </a:tr>
              <a:tr h="155583">
                <a:tc>
                  <a:txBody>
                    <a:bodyPr/>
                    <a:lstStyle/>
                    <a:p>
                      <a:pPr algn="l" fontAlgn="b"/>
                      <a:r>
                        <a:rPr lang="en-US" sz="800" b="0" i="0" u="none" strike="noStrike" dirty="0">
                          <a:solidFill>
                            <a:srgbClr val="000000"/>
                          </a:solidFill>
                          <a:effectLst/>
                          <a:latin typeface="Arial" panose="020B0604020202020204" pitchFamily="34" charset="0"/>
                        </a:rPr>
                        <a:t>[AT-AT] </a:t>
                      </a:r>
                      <a:r>
                        <a:rPr lang="en-US" sz="800" b="0" i="0" u="none" strike="noStrike" dirty="0" err="1">
                          <a:solidFill>
                            <a:srgbClr val="000000"/>
                          </a:solidFill>
                          <a:effectLst/>
                          <a:latin typeface="Arial" panose="020B0604020202020204" pitchFamily="34" charset="0"/>
                        </a:rPr>
                        <a:t>Westtirol</a:t>
                      </a:r>
                      <a:r>
                        <a:rPr lang="en-US" sz="800" b="0" i="0" u="none" strike="noStrike" dirty="0">
                          <a:solidFill>
                            <a:srgbClr val="000000"/>
                          </a:solidFill>
                          <a:effectLst/>
                          <a:latin typeface="Arial" panose="020B0604020202020204" pitchFamily="34" charset="0"/>
                        </a:rPr>
                        <a:t> 2 - Zell am </a:t>
                      </a:r>
                      <a:r>
                        <a:rPr lang="en-US" sz="800" b="0" i="0" u="none" strike="noStrike" dirty="0" err="1">
                          <a:solidFill>
                            <a:srgbClr val="000000"/>
                          </a:solidFill>
                          <a:effectLst/>
                          <a:latin typeface="Arial" panose="020B0604020202020204" pitchFamily="34" charset="0"/>
                        </a:rPr>
                        <a:t>Ziller</a:t>
                      </a:r>
                      <a:r>
                        <a:rPr lang="en-US" sz="800" b="0" i="0" u="none" strike="noStrike" dirty="0">
                          <a:solidFill>
                            <a:srgbClr val="000000"/>
                          </a:solidFill>
                          <a:effectLst/>
                          <a:latin typeface="Arial" panose="020B0604020202020204" pitchFamily="34" charset="0"/>
                        </a:rPr>
                        <a:t> 2 276 [OPP]</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286</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655</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70%</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89%</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58%</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0,10848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0,40929</a:t>
                      </a:r>
                    </a:p>
                  </a:txBody>
                  <a:tcPr marL="0" marR="0" marT="0" marB="0" anchor="b">
                    <a:lnL>
                      <a:noFill/>
                    </a:lnL>
                    <a:lnR>
                      <a:noFill/>
                    </a:lnR>
                    <a:lnT>
                      <a:noFill/>
                    </a:lnT>
                    <a:lnB>
                      <a:noFill/>
                    </a:lnB>
                  </a:tcPr>
                </a:tc>
                <a:extLst>
                  <a:ext uri="{0D108BD9-81ED-4DB2-BD59-A6C34878D82A}">
                    <a16:rowId xmlns:a16="http://schemas.microsoft.com/office/drawing/2014/main" val="3351081633"/>
                  </a:ext>
                </a:extLst>
              </a:tr>
              <a:tr h="155583">
                <a:tc>
                  <a:txBody>
                    <a:bodyPr/>
                    <a:lstStyle/>
                    <a:p>
                      <a:pPr algn="l" fontAlgn="b"/>
                      <a:r>
                        <a:rPr lang="de-DE" sz="800" b="0" i="0" u="none" strike="noStrike">
                          <a:solidFill>
                            <a:srgbClr val="000000"/>
                          </a:solidFill>
                          <a:effectLst/>
                          <a:latin typeface="Arial" panose="020B0604020202020204" pitchFamily="34" charset="0"/>
                        </a:rPr>
                        <a:t>[D2-NL] Diele - Meeden SCHWARZ [DIR] [D2]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747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0,24708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0,54596</a:t>
                      </a:r>
                    </a:p>
                  </a:txBody>
                  <a:tcPr marL="0" marR="0" marT="0" marB="0" anchor="b">
                    <a:lnL>
                      <a:noFill/>
                    </a:lnL>
                    <a:lnR>
                      <a:noFill/>
                    </a:lnR>
                    <a:lnT>
                      <a:noFill/>
                    </a:lnT>
                    <a:lnB>
                      <a:noFill/>
                    </a:lnB>
                  </a:tcPr>
                </a:tc>
                <a:extLst>
                  <a:ext uri="{0D108BD9-81ED-4DB2-BD59-A6C34878D82A}">
                    <a16:rowId xmlns:a16="http://schemas.microsoft.com/office/drawing/2014/main" val="4094384897"/>
                  </a:ext>
                </a:extLst>
              </a:tr>
              <a:tr h="155583">
                <a:tc>
                  <a:txBody>
                    <a:bodyPr/>
                    <a:lstStyle/>
                    <a:p>
                      <a:pPr algn="l" fontAlgn="b"/>
                      <a:r>
                        <a:rPr lang="sv-SE" sz="800" b="0" i="0" u="none" strike="noStrike">
                          <a:solidFill>
                            <a:srgbClr val="000000"/>
                          </a:solidFill>
                          <a:effectLst/>
                          <a:latin typeface="Arial" panose="020B0604020202020204" pitchFamily="34" charset="0"/>
                        </a:rPr>
                        <a:t>[D8-PL] Vierraden - Krajnik 1 [OPP] [PL]</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242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1630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0,18038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0,65289</a:t>
                      </a:r>
                    </a:p>
                  </a:txBody>
                  <a:tcPr marL="0" marR="0" marT="0" marB="0" anchor="b">
                    <a:lnL>
                      <a:noFill/>
                    </a:lnL>
                    <a:lnR>
                      <a:noFill/>
                    </a:lnR>
                    <a:lnT>
                      <a:noFill/>
                    </a:lnT>
                    <a:lnB>
                      <a:noFill/>
                    </a:lnB>
                  </a:tcPr>
                </a:tc>
                <a:extLst>
                  <a:ext uri="{0D108BD9-81ED-4DB2-BD59-A6C34878D82A}">
                    <a16:rowId xmlns:a16="http://schemas.microsoft.com/office/drawing/2014/main" val="1816345317"/>
                  </a:ext>
                </a:extLst>
              </a:tr>
              <a:tr h="155583">
                <a:tc>
                  <a:txBody>
                    <a:bodyPr/>
                    <a:lstStyle/>
                    <a:p>
                      <a:pPr algn="l" fontAlgn="b"/>
                      <a:r>
                        <a:rPr lang="de-DE" sz="800" b="0" i="0" u="none" strike="noStrike">
                          <a:solidFill>
                            <a:srgbClr val="000000"/>
                          </a:solidFill>
                          <a:effectLst/>
                          <a:latin typeface="Arial" panose="020B0604020202020204" pitchFamily="34" charset="0"/>
                        </a:rPr>
                        <a:t>[CZ-D2] Hradec - Etzenricht 441 [DIR] [D2]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214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832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0,29616</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1,21616</a:t>
                      </a:r>
                    </a:p>
                  </a:txBody>
                  <a:tcPr marL="0" marR="0" marT="0" marB="0" anchor="b">
                    <a:lnL>
                      <a:noFill/>
                    </a:lnL>
                    <a:lnR>
                      <a:noFill/>
                    </a:lnR>
                    <a:lnT>
                      <a:noFill/>
                    </a:lnT>
                    <a:lnB>
                      <a:noFill/>
                    </a:lnB>
                  </a:tcPr>
                </a:tc>
                <a:extLst>
                  <a:ext uri="{0D108BD9-81ED-4DB2-BD59-A6C34878D82A}">
                    <a16:rowId xmlns:a16="http://schemas.microsoft.com/office/drawing/2014/main" val="3706507165"/>
                  </a:ext>
                </a:extLst>
              </a:tr>
            </a:tbl>
          </a:graphicData>
        </a:graphic>
      </p:graphicFrame>
      <p:sp>
        <p:nvSpPr>
          <p:cNvPr id="13" name="Rectangle 1"/>
          <p:cNvSpPr>
            <a:spLocks noChangeArrowheads="1"/>
          </p:cNvSpPr>
          <p:nvPr/>
        </p:nvSpPr>
        <p:spPr bwMode="auto">
          <a:xfrm>
            <a:off x="449198" y="6096595"/>
            <a:ext cx="9185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dirty="0" smtClean="0">
                <a:ln>
                  <a:noFill/>
                </a:ln>
                <a:effectLst/>
                <a:latin typeface="Arial" panose="020B0604020202020204" pitchFamily="34" charset="0"/>
                <a:ea typeface="Calibri" panose="020F0502020204030204" pitchFamily="34" charset="0"/>
              </a:rPr>
              <a:t>*Please note that the shown z2zPTDF values do</a:t>
            </a:r>
            <a:r>
              <a:rPr kumimoji="0" lang="en-US" altLang="de-DE" sz="1000" b="1" i="0" u="none" strike="noStrike" cap="none" normalizeH="0" baseline="0" dirty="0" smtClean="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smtClean="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smtClean="0">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smtClean="0">
                <a:ln>
                  <a:noFill/>
                </a:ln>
                <a:effectLst/>
                <a:latin typeface="Arial" panose="020B0604020202020204" pitchFamily="34" charset="0"/>
                <a:ea typeface="Calibri" panose="020F0502020204030204" pitchFamily="34" charset="0"/>
              </a:rPr>
              <a:t> BZs by the scripts used for external parallel run reporting. See KPI reading guide on JAO. </a:t>
            </a:r>
            <a:endParaRPr kumimoji="0" lang="en-US" altLang="de-DE" sz="14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9881440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a:t>
            </a:r>
            <a:r>
              <a:rPr lang="en-GB" altLang="en-US" dirty="0">
                <a:solidFill>
                  <a:srgbClr val="008000"/>
                </a:solidFill>
              </a:rPr>
              <a:t>: </a:t>
            </a:r>
            <a:r>
              <a:rPr lang="en-GB" altLang="hu-HU" dirty="0">
                <a:solidFill>
                  <a:srgbClr val="008000"/>
                </a:solidFill>
              </a:rPr>
              <a:t>Most limiting CNEs (TOP 20)</a:t>
            </a:r>
            <a:r>
              <a:rPr lang="sl-SI" altLang="hu-HU" dirty="0">
                <a:solidFill>
                  <a:srgbClr val="008000"/>
                </a:solidFill>
              </a:rPr>
              <a:t>    </a:t>
            </a:r>
            <a:r>
              <a:rPr lang="cs-CZ" altLang="hu-HU" dirty="0">
                <a:solidFill>
                  <a:srgbClr val="008000"/>
                </a:solidFill>
              </a:rPr>
              <a:t>202101</a:t>
            </a:r>
            <a:endParaRPr lang="en-GB" altLang="hu-HU" dirty="0">
              <a:solidFill>
                <a:srgbClr val="008000"/>
              </a:solidFill>
            </a:endParaRPr>
          </a:p>
          <a:p>
            <a:endParaRPr lang="en-US" dirty="0">
              <a:solidFill>
                <a:srgbClr val="FF0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105</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0" name="Obdélník 9">
            <a:extLst>
              <a:ext uri="{FF2B5EF4-FFF2-40B4-BE49-F238E27FC236}">
                <a16:creationId xmlns:a16="http://schemas.microsoft.com/office/drawing/2014/main" id="{4A179DF9-E31E-43B8-9578-FA4520D932D3}"/>
              </a:ext>
            </a:extLst>
          </p:cNvPr>
          <p:cNvSpPr/>
          <p:nvPr/>
        </p:nvSpPr>
        <p:spPr>
          <a:xfrm>
            <a:off x="827304" y="1028375"/>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sl-SI" dirty="0">
                <a:latin typeface="Arial" panose="020B0604020202020204" pitchFamily="34" charset="0"/>
                <a:cs typeface="Arial" panose="020B0604020202020204" pitchFamily="34" charset="0"/>
              </a:rPr>
              <a:t> 13 (312 hours)</a:t>
            </a:r>
            <a:r>
              <a:rPr lang="de-DE" dirty="0">
                <a:latin typeface="Arial" panose="020B0604020202020204" pitchFamily="34" charset="0"/>
                <a:cs typeface="Arial" panose="020B0604020202020204" pitchFamily="34" charset="0"/>
              </a:rPr>
              <a:t> </a:t>
            </a:r>
          </a:p>
        </p:txBody>
      </p:sp>
      <p:graphicFrame>
        <p:nvGraphicFramePr>
          <p:cNvPr id="15" name="Tabulka 14">
            <a:extLst>
              <a:ext uri="{FF2B5EF4-FFF2-40B4-BE49-F238E27FC236}">
                <a16:creationId xmlns:a16="http://schemas.microsoft.com/office/drawing/2014/main" id="{00096583-E1FD-4226-BCA5-D659C6586C3D}"/>
              </a:ext>
            </a:extLst>
          </p:cNvPr>
          <p:cNvGraphicFramePr>
            <a:graphicFrameLocks noGrp="1"/>
          </p:cNvGraphicFramePr>
          <p:nvPr>
            <p:extLst>
              <p:ext uri="{D42A27DB-BD31-4B8C-83A1-F6EECF244321}">
                <p14:modId xmlns:p14="http://schemas.microsoft.com/office/powerpoint/2010/main" val="1190641392"/>
              </p:ext>
            </p:extLst>
          </p:nvPr>
        </p:nvGraphicFramePr>
        <p:xfrm>
          <a:off x="973792" y="1450799"/>
          <a:ext cx="7620001" cy="3578402"/>
        </p:xfrm>
        <a:graphic>
          <a:graphicData uri="http://schemas.openxmlformats.org/drawingml/2006/table">
            <a:tbl>
              <a:tblPr/>
              <a:tblGrid>
                <a:gridCol w="2088303">
                  <a:extLst>
                    <a:ext uri="{9D8B030D-6E8A-4147-A177-3AD203B41FA5}">
                      <a16:colId xmlns:a16="http://schemas.microsoft.com/office/drawing/2014/main" val="1434121028"/>
                    </a:ext>
                  </a:extLst>
                </a:gridCol>
                <a:gridCol w="545109">
                  <a:extLst>
                    <a:ext uri="{9D8B030D-6E8A-4147-A177-3AD203B41FA5}">
                      <a16:colId xmlns:a16="http://schemas.microsoft.com/office/drawing/2014/main" val="2395246480"/>
                    </a:ext>
                  </a:extLst>
                </a:gridCol>
                <a:gridCol w="1105572">
                  <a:extLst>
                    <a:ext uri="{9D8B030D-6E8A-4147-A177-3AD203B41FA5}">
                      <a16:colId xmlns:a16="http://schemas.microsoft.com/office/drawing/2014/main" val="2942031724"/>
                    </a:ext>
                  </a:extLst>
                </a:gridCol>
                <a:gridCol w="836856">
                  <a:extLst>
                    <a:ext uri="{9D8B030D-6E8A-4147-A177-3AD203B41FA5}">
                      <a16:colId xmlns:a16="http://schemas.microsoft.com/office/drawing/2014/main" val="3353909886"/>
                    </a:ext>
                  </a:extLst>
                </a:gridCol>
                <a:gridCol w="637239">
                  <a:extLst>
                    <a:ext uri="{9D8B030D-6E8A-4147-A177-3AD203B41FA5}">
                      <a16:colId xmlns:a16="http://schemas.microsoft.com/office/drawing/2014/main" val="3670439664"/>
                    </a:ext>
                  </a:extLst>
                </a:gridCol>
                <a:gridCol w="454897">
                  <a:extLst>
                    <a:ext uri="{9D8B030D-6E8A-4147-A177-3AD203B41FA5}">
                      <a16:colId xmlns:a16="http://schemas.microsoft.com/office/drawing/2014/main" val="3450284886"/>
                    </a:ext>
                  </a:extLst>
                </a:gridCol>
                <a:gridCol w="477930">
                  <a:extLst>
                    <a:ext uri="{9D8B030D-6E8A-4147-A177-3AD203B41FA5}">
                      <a16:colId xmlns:a16="http://schemas.microsoft.com/office/drawing/2014/main" val="3321050697"/>
                    </a:ext>
                  </a:extLst>
                </a:gridCol>
                <a:gridCol w="637239">
                  <a:extLst>
                    <a:ext uri="{9D8B030D-6E8A-4147-A177-3AD203B41FA5}">
                      <a16:colId xmlns:a16="http://schemas.microsoft.com/office/drawing/2014/main" val="764953388"/>
                    </a:ext>
                  </a:extLst>
                </a:gridCol>
                <a:gridCol w="836856">
                  <a:extLst>
                    <a:ext uri="{9D8B030D-6E8A-4147-A177-3AD203B41FA5}">
                      <a16:colId xmlns:a16="http://schemas.microsoft.com/office/drawing/2014/main" val="721433251"/>
                    </a:ext>
                  </a:extLst>
                </a:gridCol>
              </a:tblGrid>
              <a:tr h="279133">
                <a:tc>
                  <a:txBody>
                    <a:bodyPr/>
                    <a:lstStyle/>
                    <a:p>
                      <a:pPr algn="l" fontAlgn="b"/>
                      <a:r>
                        <a:rPr lang="en-US" sz="700" b="1" i="0" u="none" strike="noStrike">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dirty="0">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Hours CNE has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 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Average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dirty="0">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700" b="1" i="0" u="none" strike="noStrike" dirty="0">
                          <a:solidFill>
                            <a:srgbClr val="000000"/>
                          </a:solidFill>
                          <a:effectLst/>
                          <a:latin typeface="Arial" panose="020B0604020202020204" pitchFamily="34" charset="0"/>
                        </a:rPr>
                        <a:t>Max of sum z2z PTDF</a:t>
                      </a:r>
                      <a:r>
                        <a:rPr lang="de-DE" sz="700" b="1" i="0" u="none" strike="noStrike" dirty="0">
                          <a:solidFill>
                            <a:srgbClr val="000000"/>
                          </a:solidFill>
                          <a:effectLst/>
                          <a:latin typeface="Arial" panose="020B0604020202020204" pitchFamily="34" charset="0"/>
                        </a:rPr>
                        <a:t>*</a:t>
                      </a:r>
                      <a:endParaRPr lang="pl-PL" sz="7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138013253"/>
                  </a:ext>
                </a:extLst>
              </a:tr>
              <a:tr h="151439">
                <a:tc>
                  <a:txBody>
                    <a:bodyPr/>
                    <a:lstStyle/>
                    <a:p>
                      <a:pPr algn="l" fontAlgn="b"/>
                      <a:r>
                        <a:rPr lang="en-US" sz="700" b="0" i="0" u="none" strike="noStrike" dirty="0" err="1">
                          <a:solidFill>
                            <a:srgbClr val="000000"/>
                          </a:solidFill>
                          <a:effectLst/>
                          <a:latin typeface="Arial" panose="020B0604020202020204" pitchFamily="34" charset="0"/>
                        </a:rPr>
                        <a:t>DE_AL_import</a:t>
                      </a:r>
                      <a:endParaRPr lang="en-US" sz="70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139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139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17,961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chemeClr val="bg1">
                        <a:lumMod val="75000"/>
                      </a:schemeClr>
                    </a:solidFill>
                  </a:tcPr>
                </a:tc>
                <a:extLst>
                  <a:ext uri="{0D108BD9-81ED-4DB2-BD59-A6C34878D82A}">
                    <a16:rowId xmlns:a16="http://schemas.microsoft.com/office/drawing/2014/main" val="3273070254"/>
                  </a:ext>
                </a:extLst>
              </a:tr>
              <a:tr h="151439">
                <a:tc>
                  <a:txBody>
                    <a:bodyPr/>
                    <a:lstStyle/>
                    <a:p>
                      <a:pPr algn="l" fontAlgn="b"/>
                      <a:r>
                        <a:rPr lang="en-US" sz="700" b="0" i="0" u="none" strike="noStrike">
                          <a:solidFill>
                            <a:srgbClr val="000000"/>
                          </a:solidFill>
                          <a:effectLst/>
                          <a:latin typeface="Arial" panose="020B0604020202020204" pitchFamily="34" charset="0"/>
                        </a:rPr>
                        <a:t>[D2-D2] Altheim - Sittling 219 [OPP]</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768,131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0,03428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0,21262</a:t>
                      </a:r>
                    </a:p>
                  </a:txBody>
                  <a:tcPr marL="0" marR="0" marT="0" marB="0" anchor="b">
                    <a:lnL>
                      <a:noFill/>
                    </a:lnL>
                    <a:lnR>
                      <a:noFill/>
                    </a:lnR>
                    <a:lnT>
                      <a:noFill/>
                    </a:lnT>
                    <a:lnB>
                      <a:noFill/>
                    </a:lnB>
                  </a:tcPr>
                </a:tc>
                <a:extLst>
                  <a:ext uri="{0D108BD9-81ED-4DB2-BD59-A6C34878D82A}">
                    <a16:rowId xmlns:a16="http://schemas.microsoft.com/office/drawing/2014/main" val="2469498614"/>
                  </a:ext>
                </a:extLst>
              </a:tr>
              <a:tr h="151439">
                <a:tc>
                  <a:txBody>
                    <a:bodyPr/>
                    <a:lstStyle/>
                    <a:p>
                      <a:pPr algn="l" fontAlgn="b"/>
                      <a:r>
                        <a:rPr lang="fr-FR" sz="700" b="0" i="0" u="none" strike="noStrike">
                          <a:solidFill>
                            <a:srgbClr val="000000"/>
                          </a:solidFill>
                          <a:effectLst/>
                          <a:latin typeface="Arial" panose="020B0604020202020204" pitchFamily="34" charset="0"/>
                        </a:rPr>
                        <a:t>[D7-D7] Gronau - Gronau TR 441 E [OPP]</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547,898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0,14863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0,36769</a:t>
                      </a:r>
                    </a:p>
                  </a:txBody>
                  <a:tcPr marL="0" marR="0" marT="0" marB="0" anchor="b">
                    <a:lnL>
                      <a:noFill/>
                    </a:lnL>
                    <a:lnR>
                      <a:noFill/>
                    </a:lnR>
                    <a:lnT>
                      <a:noFill/>
                    </a:lnT>
                    <a:lnB>
                      <a:noFill/>
                    </a:lnB>
                  </a:tcPr>
                </a:tc>
                <a:extLst>
                  <a:ext uri="{0D108BD9-81ED-4DB2-BD59-A6C34878D82A}">
                    <a16:rowId xmlns:a16="http://schemas.microsoft.com/office/drawing/2014/main" val="1701221231"/>
                  </a:ext>
                </a:extLst>
              </a:tr>
              <a:tr h="151439">
                <a:tc>
                  <a:txBody>
                    <a:bodyPr/>
                    <a:lstStyle/>
                    <a:p>
                      <a:pPr algn="l" fontAlgn="b"/>
                      <a:r>
                        <a:rPr lang="en-US" sz="700" b="0" i="0" u="none" strike="noStrike">
                          <a:solidFill>
                            <a:srgbClr val="000000"/>
                          </a:solidFill>
                          <a:effectLst/>
                          <a:latin typeface="Arial" panose="020B0604020202020204" pitchFamily="34" charset="0"/>
                        </a:rPr>
                        <a:t>[PL-PL] Mikulowa AT1 [OPP]</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145,997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0,17271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0,60494</a:t>
                      </a:r>
                    </a:p>
                  </a:txBody>
                  <a:tcPr marL="0" marR="0" marT="0" marB="0" anchor="b">
                    <a:lnL>
                      <a:noFill/>
                    </a:lnL>
                    <a:lnR>
                      <a:noFill/>
                    </a:lnR>
                    <a:lnT>
                      <a:noFill/>
                    </a:lnT>
                    <a:lnB>
                      <a:noFill/>
                    </a:lnB>
                  </a:tcPr>
                </a:tc>
                <a:extLst>
                  <a:ext uri="{0D108BD9-81ED-4DB2-BD59-A6C34878D82A}">
                    <a16:rowId xmlns:a16="http://schemas.microsoft.com/office/drawing/2014/main" val="1320657631"/>
                  </a:ext>
                </a:extLst>
              </a:tr>
              <a:tr h="294234">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291,871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0,0775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0,31968</a:t>
                      </a:r>
                    </a:p>
                  </a:txBody>
                  <a:tcPr marL="0" marR="0" marT="0" marB="0" anchor="b">
                    <a:lnL>
                      <a:noFill/>
                    </a:lnL>
                    <a:lnR>
                      <a:noFill/>
                    </a:lnR>
                    <a:lnT>
                      <a:noFill/>
                    </a:lnT>
                    <a:lnB>
                      <a:noFill/>
                    </a:lnB>
                  </a:tcPr>
                </a:tc>
                <a:extLst>
                  <a:ext uri="{0D108BD9-81ED-4DB2-BD59-A6C34878D82A}">
                    <a16:rowId xmlns:a16="http://schemas.microsoft.com/office/drawing/2014/main" val="1969346169"/>
                  </a:ext>
                </a:extLst>
              </a:tr>
              <a:tr h="151439">
                <a:tc>
                  <a:txBody>
                    <a:bodyPr/>
                    <a:lstStyle/>
                    <a:p>
                      <a:pPr algn="l" fontAlgn="b"/>
                      <a:r>
                        <a:rPr lang="de-DE" sz="700" b="0" i="0" u="none" strike="noStrike">
                          <a:solidFill>
                            <a:srgbClr val="000000"/>
                          </a:solidFill>
                          <a:effectLst/>
                          <a:latin typeface="Arial" panose="020B0604020202020204" pitchFamily="34" charset="0"/>
                        </a:rPr>
                        <a:t>[D7-D7] Buerstadt  - Lambsheim BUERST W [DIR]</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268,372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0,14759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0,51639</a:t>
                      </a:r>
                    </a:p>
                  </a:txBody>
                  <a:tcPr marL="0" marR="0" marT="0" marB="0" anchor="b">
                    <a:lnL>
                      <a:noFill/>
                    </a:lnL>
                    <a:lnR>
                      <a:noFill/>
                    </a:lnR>
                    <a:lnT>
                      <a:noFill/>
                    </a:lnT>
                    <a:lnB>
                      <a:noFill/>
                    </a:lnB>
                  </a:tcPr>
                </a:tc>
                <a:extLst>
                  <a:ext uri="{0D108BD9-81ED-4DB2-BD59-A6C34878D82A}">
                    <a16:rowId xmlns:a16="http://schemas.microsoft.com/office/drawing/2014/main" val="2730120450"/>
                  </a:ext>
                </a:extLst>
              </a:tr>
              <a:tr h="151439">
                <a:tc>
                  <a:txBody>
                    <a:bodyPr/>
                    <a:lstStyle/>
                    <a:p>
                      <a:pPr algn="l" fontAlgn="b"/>
                      <a:r>
                        <a:rPr lang="sv-SE" sz="700" b="0" i="0" u="none" strike="noStrike">
                          <a:solidFill>
                            <a:srgbClr val="000000"/>
                          </a:solidFill>
                          <a:effectLst/>
                          <a:latin typeface="Arial" panose="020B0604020202020204" pitchFamily="34" charset="0"/>
                        </a:rPr>
                        <a:t>[D8-PL] Vierraden - Krajnik 1 [OPP] [PL]</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351,804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0,17781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0,6438</a:t>
                      </a:r>
                    </a:p>
                  </a:txBody>
                  <a:tcPr marL="0" marR="0" marT="0" marB="0" anchor="b">
                    <a:lnL>
                      <a:noFill/>
                    </a:lnL>
                    <a:lnR>
                      <a:noFill/>
                    </a:lnR>
                    <a:lnT>
                      <a:noFill/>
                    </a:lnT>
                    <a:lnB>
                      <a:noFill/>
                    </a:lnB>
                  </a:tcPr>
                </a:tc>
                <a:extLst>
                  <a:ext uri="{0D108BD9-81ED-4DB2-BD59-A6C34878D82A}">
                    <a16:rowId xmlns:a16="http://schemas.microsoft.com/office/drawing/2014/main" val="3731049300"/>
                  </a:ext>
                </a:extLst>
              </a:tr>
              <a:tr h="151439">
                <a:tc>
                  <a:txBody>
                    <a:bodyPr/>
                    <a:lstStyle/>
                    <a:p>
                      <a:pPr algn="l" fontAlgn="b"/>
                      <a:r>
                        <a:rPr lang="en-US" sz="700" b="0" i="0" u="none" strike="noStrike">
                          <a:solidFill>
                            <a:srgbClr val="000000"/>
                          </a:solidFill>
                          <a:effectLst/>
                          <a:latin typeface="Arial" panose="020B0604020202020204" pitchFamily="34" charset="0"/>
                        </a:rPr>
                        <a:t>[CZ-PL] Nosovice - Wielopole [DIR] [PL]</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111,701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0,04683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1,20801</a:t>
                      </a:r>
                    </a:p>
                  </a:txBody>
                  <a:tcPr marL="0" marR="0" marT="0" marB="0" anchor="b">
                    <a:lnL>
                      <a:noFill/>
                    </a:lnL>
                    <a:lnR>
                      <a:noFill/>
                    </a:lnR>
                    <a:lnT>
                      <a:noFill/>
                    </a:lnT>
                    <a:lnB>
                      <a:noFill/>
                    </a:lnB>
                  </a:tcPr>
                </a:tc>
                <a:extLst>
                  <a:ext uri="{0D108BD9-81ED-4DB2-BD59-A6C34878D82A}">
                    <a16:rowId xmlns:a16="http://schemas.microsoft.com/office/drawing/2014/main" val="487710824"/>
                  </a:ext>
                </a:extLst>
              </a:tr>
              <a:tr h="279133">
                <a:tc>
                  <a:txBody>
                    <a:bodyPr/>
                    <a:lstStyle/>
                    <a:p>
                      <a:pPr algn="l" fontAlgn="b"/>
                      <a:r>
                        <a:rPr lang="en-US" sz="700" b="0" i="0" u="none" strike="noStrike">
                          <a:solidFill>
                            <a:srgbClr val="000000"/>
                          </a:solidFill>
                          <a:effectLst/>
                          <a:latin typeface="Arial" panose="020B0604020202020204" pitchFamily="34" charset="0"/>
                        </a:rPr>
                        <a:t>[BE-FR] Aubange - Mont St Martin 220.514 [DIR] [BE]</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120,415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0,13206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0,30446</a:t>
                      </a:r>
                    </a:p>
                  </a:txBody>
                  <a:tcPr marL="0" marR="0" marT="0" marB="0" anchor="b">
                    <a:lnL>
                      <a:noFill/>
                    </a:lnL>
                    <a:lnR>
                      <a:noFill/>
                    </a:lnR>
                    <a:lnT>
                      <a:noFill/>
                    </a:lnT>
                    <a:lnB>
                      <a:noFill/>
                    </a:lnB>
                  </a:tcPr>
                </a:tc>
                <a:extLst>
                  <a:ext uri="{0D108BD9-81ED-4DB2-BD59-A6C34878D82A}">
                    <a16:rowId xmlns:a16="http://schemas.microsoft.com/office/drawing/2014/main" val="2707487474"/>
                  </a:ext>
                </a:extLst>
              </a:tr>
              <a:tr h="151439">
                <a:tc>
                  <a:txBody>
                    <a:bodyPr/>
                    <a:lstStyle/>
                    <a:p>
                      <a:pPr algn="l" fontAlgn="b"/>
                      <a:r>
                        <a:rPr lang="en-US" sz="700" b="0" i="0" u="none" strike="noStrike" dirty="0">
                          <a:solidFill>
                            <a:srgbClr val="000000"/>
                          </a:solidFill>
                          <a:effectLst/>
                          <a:latin typeface="Arial" panose="020B0604020202020204" pitchFamily="34" charset="0"/>
                        </a:rPr>
                        <a:t>[AT-D2] St. Peter 2 - </a:t>
                      </a:r>
                      <a:r>
                        <a:rPr lang="en-US" sz="700" b="0" i="0" u="none" strike="noStrike" dirty="0" err="1">
                          <a:solidFill>
                            <a:srgbClr val="000000"/>
                          </a:solidFill>
                          <a:effectLst/>
                          <a:latin typeface="Arial" panose="020B0604020202020204" pitchFamily="34" charset="0"/>
                        </a:rPr>
                        <a:t>Pleinting</a:t>
                      </a:r>
                      <a:r>
                        <a:rPr lang="en-US" sz="700" b="0" i="0" u="none" strike="noStrike" dirty="0">
                          <a:solidFill>
                            <a:srgbClr val="000000"/>
                          </a:solidFill>
                          <a:effectLst/>
                          <a:latin typeface="Arial" panose="020B0604020202020204" pitchFamily="34" charset="0"/>
                        </a:rPr>
                        <a:t> 258 [OPP] [AT]</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31</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31</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430,624</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86%</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77%</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94%</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0,05485</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0,36605</a:t>
                      </a:r>
                    </a:p>
                  </a:txBody>
                  <a:tcPr marL="0" marR="0" marT="0" marB="0" anchor="b">
                    <a:lnL>
                      <a:noFill/>
                    </a:lnL>
                    <a:lnR>
                      <a:noFill/>
                    </a:lnR>
                    <a:lnT>
                      <a:noFill/>
                    </a:lnT>
                    <a:lnB>
                      <a:noFill/>
                    </a:lnB>
                  </a:tcPr>
                </a:tc>
                <a:extLst>
                  <a:ext uri="{0D108BD9-81ED-4DB2-BD59-A6C34878D82A}">
                    <a16:rowId xmlns:a16="http://schemas.microsoft.com/office/drawing/2014/main" val="2096191037"/>
                  </a:ext>
                </a:extLst>
              </a:tr>
              <a:tr h="151439">
                <a:tc>
                  <a:txBody>
                    <a:bodyPr/>
                    <a:lstStyle/>
                    <a:p>
                      <a:pPr algn="l" fontAlgn="b"/>
                      <a:r>
                        <a:rPr lang="en-US" sz="700" b="0" i="0" u="none" strike="noStrike">
                          <a:solidFill>
                            <a:srgbClr val="000000"/>
                          </a:solidFill>
                          <a:effectLst/>
                          <a:latin typeface="Arial" panose="020B0604020202020204" pitchFamily="34" charset="0"/>
                        </a:rPr>
                        <a:t>[BE-BE] PST Zandvliet 2 [DIR]</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73,178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0,11003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0,83177</a:t>
                      </a:r>
                    </a:p>
                  </a:txBody>
                  <a:tcPr marL="0" marR="0" marT="0" marB="0" anchor="b">
                    <a:lnL>
                      <a:noFill/>
                    </a:lnL>
                    <a:lnR>
                      <a:noFill/>
                    </a:lnR>
                    <a:lnT>
                      <a:noFill/>
                    </a:lnT>
                    <a:lnB>
                      <a:noFill/>
                    </a:lnB>
                  </a:tcPr>
                </a:tc>
                <a:extLst>
                  <a:ext uri="{0D108BD9-81ED-4DB2-BD59-A6C34878D82A}">
                    <a16:rowId xmlns:a16="http://schemas.microsoft.com/office/drawing/2014/main" val="2398331191"/>
                  </a:ext>
                </a:extLst>
              </a:tr>
              <a:tr h="151439">
                <a:tc>
                  <a:txBody>
                    <a:bodyPr/>
                    <a:lstStyle/>
                    <a:p>
                      <a:pPr algn="l" fontAlgn="b"/>
                      <a:r>
                        <a:rPr lang="en-US" sz="700" b="0" i="0" u="none" strike="noStrike">
                          <a:solidFill>
                            <a:srgbClr val="000000"/>
                          </a:solidFill>
                          <a:effectLst/>
                          <a:latin typeface="Arial" panose="020B0604020202020204" pitchFamily="34" charset="0"/>
                        </a:rPr>
                        <a:t>[BE-FR] Avelgem - Avelin 380.80 [DIR] [BE]</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139,532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0,33229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0,78519</a:t>
                      </a:r>
                    </a:p>
                  </a:txBody>
                  <a:tcPr marL="0" marR="0" marT="0" marB="0" anchor="b">
                    <a:lnL>
                      <a:noFill/>
                    </a:lnL>
                    <a:lnR>
                      <a:noFill/>
                    </a:lnR>
                    <a:lnT>
                      <a:noFill/>
                    </a:lnT>
                    <a:lnB>
                      <a:noFill/>
                    </a:lnB>
                  </a:tcPr>
                </a:tc>
                <a:extLst>
                  <a:ext uri="{0D108BD9-81ED-4DB2-BD59-A6C34878D82A}">
                    <a16:rowId xmlns:a16="http://schemas.microsoft.com/office/drawing/2014/main" val="1855594028"/>
                  </a:ext>
                </a:extLst>
              </a:tr>
              <a:tr h="151439">
                <a:tc>
                  <a:txBody>
                    <a:bodyPr/>
                    <a:lstStyle/>
                    <a:p>
                      <a:pPr algn="l" fontAlgn="b"/>
                      <a:r>
                        <a:rPr lang="en-US" sz="700" b="0" i="0" u="none" strike="noStrike">
                          <a:solidFill>
                            <a:srgbClr val="000000"/>
                          </a:solidFill>
                          <a:effectLst/>
                          <a:latin typeface="Arial" panose="020B0604020202020204" pitchFamily="34" charset="0"/>
                        </a:rPr>
                        <a:t>[BE-BE] Doel - Zandvliet 380.26 [OPP]</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97,014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0,10646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0,7964</a:t>
                      </a:r>
                    </a:p>
                  </a:txBody>
                  <a:tcPr marL="0" marR="0" marT="0" marB="0" anchor="b">
                    <a:lnL>
                      <a:noFill/>
                    </a:lnL>
                    <a:lnR>
                      <a:noFill/>
                    </a:lnR>
                    <a:lnT>
                      <a:noFill/>
                    </a:lnT>
                    <a:lnB>
                      <a:noFill/>
                    </a:lnB>
                  </a:tcPr>
                </a:tc>
                <a:extLst>
                  <a:ext uri="{0D108BD9-81ED-4DB2-BD59-A6C34878D82A}">
                    <a16:rowId xmlns:a16="http://schemas.microsoft.com/office/drawing/2014/main" val="1914231465"/>
                  </a:ext>
                </a:extLst>
              </a:tr>
              <a:tr h="151439">
                <a:tc>
                  <a:txBody>
                    <a:bodyPr/>
                    <a:lstStyle/>
                    <a:p>
                      <a:pPr algn="l" fontAlgn="b"/>
                      <a:r>
                        <a:rPr lang="en-US" sz="700" b="0" i="0" u="none" strike="noStrike">
                          <a:solidFill>
                            <a:srgbClr val="000000"/>
                          </a:solidFill>
                          <a:effectLst/>
                          <a:latin typeface="Arial" panose="020B0604020202020204" pitchFamily="34" charset="0"/>
                        </a:rPr>
                        <a:t>[RO-RO] TR Portile de Fier 400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196,486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0,3731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0,41578</a:t>
                      </a:r>
                    </a:p>
                  </a:txBody>
                  <a:tcPr marL="0" marR="0" marT="0" marB="0" anchor="b">
                    <a:lnL>
                      <a:noFill/>
                    </a:lnL>
                    <a:lnR>
                      <a:noFill/>
                    </a:lnR>
                    <a:lnT>
                      <a:noFill/>
                    </a:lnT>
                    <a:lnB>
                      <a:noFill/>
                    </a:lnB>
                  </a:tcPr>
                </a:tc>
                <a:extLst>
                  <a:ext uri="{0D108BD9-81ED-4DB2-BD59-A6C34878D82A}">
                    <a16:rowId xmlns:a16="http://schemas.microsoft.com/office/drawing/2014/main" val="4040401953"/>
                  </a:ext>
                </a:extLst>
              </a:tr>
              <a:tr h="151439">
                <a:tc>
                  <a:txBody>
                    <a:bodyPr/>
                    <a:lstStyle/>
                    <a:p>
                      <a:pPr algn="l" fontAlgn="b"/>
                      <a:r>
                        <a:rPr lang="en-US" sz="700" b="0" i="0" u="none" strike="noStrike">
                          <a:solidFill>
                            <a:srgbClr val="000000"/>
                          </a:solidFill>
                          <a:effectLst/>
                          <a:latin typeface="Arial" panose="020B0604020202020204" pitchFamily="34" charset="0"/>
                        </a:rPr>
                        <a:t>[BE-BE] PST Zandvliet 1 [DIR]</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58,537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0,10719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0,88518</a:t>
                      </a:r>
                    </a:p>
                  </a:txBody>
                  <a:tcPr marL="0" marR="0" marT="0" marB="0" anchor="b">
                    <a:lnL>
                      <a:noFill/>
                    </a:lnL>
                    <a:lnR>
                      <a:noFill/>
                    </a:lnR>
                    <a:lnT>
                      <a:noFill/>
                    </a:lnT>
                    <a:lnB>
                      <a:noFill/>
                    </a:lnB>
                  </a:tcPr>
                </a:tc>
                <a:extLst>
                  <a:ext uri="{0D108BD9-81ED-4DB2-BD59-A6C34878D82A}">
                    <a16:rowId xmlns:a16="http://schemas.microsoft.com/office/drawing/2014/main" val="549512550"/>
                  </a:ext>
                </a:extLst>
              </a:tr>
              <a:tr h="151439">
                <a:tc>
                  <a:txBody>
                    <a:bodyPr/>
                    <a:lstStyle/>
                    <a:p>
                      <a:pPr algn="l" fontAlgn="b"/>
                      <a:r>
                        <a:rPr lang="en-US" sz="700" b="0" i="0" u="none" strike="noStrike" dirty="0" err="1">
                          <a:solidFill>
                            <a:srgbClr val="000000"/>
                          </a:solidFill>
                          <a:effectLst/>
                          <a:latin typeface="Arial" panose="020B0604020202020204" pitchFamily="34" charset="0"/>
                        </a:rPr>
                        <a:t>BE_AL_import</a:t>
                      </a:r>
                      <a:endParaRPr lang="en-US" sz="7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15</a:t>
                      </a:r>
                    </a:p>
                  </a:txBody>
                  <a:tcPr marL="0" marR="0" marT="0" marB="0" anchor="b">
                    <a:lnL>
                      <a:noFill/>
                    </a:lnL>
                    <a:lnR>
                      <a:noFill/>
                    </a:lnR>
                    <a:lnT>
                      <a:noFill/>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15</a:t>
                      </a:r>
                    </a:p>
                  </a:txBody>
                  <a:tcPr marL="0" marR="0" marT="0" marB="0" anchor="b">
                    <a:lnL>
                      <a:noFill/>
                    </a:lnL>
                    <a:lnR>
                      <a:noFill/>
                    </a:lnR>
                    <a:lnT>
                      <a:noFill/>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11,900</a:t>
                      </a:r>
                    </a:p>
                  </a:txBody>
                  <a:tcPr marL="0" marR="0" marT="0" marB="0" anchor="b">
                    <a:lnL>
                      <a:noFill/>
                    </a:lnL>
                    <a:lnR>
                      <a:noFill/>
                    </a:lnR>
                    <a:lnT>
                      <a:noFill/>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100%</a:t>
                      </a:r>
                    </a:p>
                  </a:txBody>
                  <a:tcPr marL="0" marR="0" marT="0" marB="0" anchor="b">
                    <a:lnL>
                      <a:noFill/>
                    </a:lnL>
                    <a:lnR>
                      <a:noFill/>
                    </a:lnR>
                    <a:lnT>
                      <a:noFill/>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100%</a:t>
                      </a:r>
                    </a:p>
                  </a:txBody>
                  <a:tcPr marL="0" marR="0" marT="0" marB="0" anchor="b">
                    <a:lnL>
                      <a:noFill/>
                    </a:lnL>
                    <a:lnR>
                      <a:noFill/>
                    </a:lnR>
                    <a:lnT>
                      <a:noFill/>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100%</a:t>
                      </a:r>
                    </a:p>
                  </a:txBody>
                  <a:tcPr marL="0" marR="0" marT="0" marB="0" anchor="b">
                    <a:lnL>
                      <a:noFill/>
                    </a:lnL>
                    <a:lnR>
                      <a:noFill/>
                    </a:lnR>
                    <a:lnT>
                      <a:noFill/>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solidFill>
                      <a:schemeClr val="bg1">
                        <a:lumMod val="75000"/>
                      </a:schemeClr>
                    </a:solidFill>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solidFill>
                      <a:schemeClr val="bg1">
                        <a:lumMod val="75000"/>
                      </a:schemeClr>
                    </a:solidFill>
                  </a:tcPr>
                </a:tc>
                <a:extLst>
                  <a:ext uri="{0D108BD9-81ED-4DB2-BD59-A6C34878D82A}">
                    <a16:rowId xmlns:a16="http://schemas.microsoft.com/office/drawing/2014/main" val="2872491211"/>
                  </a:ext>
                </a:extLst>
              </a:tr>
              <a:tr h="151439">
                <a:tc>
                  <a:txBody>
                    <a:bodyPr/>
                    <a:lstStyle/>
                    <a:p>
                      <a:pPr algn="l" fontAlgn="b"/>
                      <a:r>
                        <a:rPr lang="en-US" sz="700" b="0" i="0" u="none" strike="noStrike" dirty="0">
                          <a:solidFill>
                            <a:srgbClr val="000000"/>
                          </a:solidFill>
                          <a:effectLst/>
                          <a:latin typeface="Arial" panose="020B0604020202020204" pitchFamily="34" charset="0"/>
                        </a:rPr>
                        <a:t>[D2-AT] </a:t>
                      </a:r>
                      <a:r>
                        <a:rPr lang="en-US" sz="700" b="0" i="0" u="none" strike="noStrike" dirty="0" err="1">
                          <a:solidFill>
                            <a:srgbClr val="000000"/>
                          </a:solidFill>
                          <a:effectLst/>
                          <a:latin typeface="Arial" panose="020B0604020202020204" pitchFamily="34" charset="0"/>
                        </a:rPr>
                        <a:t>Pleinting</a:t>
                      </a:r>
                      <a:r>
                        <a:rPr lang="en-US" sz="700" b="0" i="0" u="none" strike="noStrike" dirty="0">
                          <a:solidFill>
                            <a:srgbClr val="000000"/>
                          </a:solidFill>
                          <a:effectLst/>
                          <a:latin typeface="Arial" panose="020B0604020202020204" pitchFamily="34" charset="0"/>
                        </a:rPr>
                        <a:t> - St. Peter 258 [DIR] [D2]</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15</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15</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332,513</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56%</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52%</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64%</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0,04823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0,29977</a:t>
                      </a:r>
                    </a:p>
                  </a:txBody>
                  <a:tcPr marL="0" marR="0" marT="0" marB="0" anchor="b">
                    <a:lnL>
                      <a:noFill/>
                    </a:lnL>
                    <a:lnR>
                      <a:noFill/>
                    </a:lnR>
                    <a:lnT>
                      <a:noFill/>
                    </a:lnT>
                    <a:lnB>
                      <a:noFill/>
                    </a:lnB>
                  </a:tcPr>
                </a:tc>
                <a:extLst>
                  <a:ext uri="{0D108BD9-81ED-4DB2-BD59-A6C34878D82A}">
                    <a16:rowId xmlns:a16="http://schemas.microsoft.com/office/drawing/2014/main" val="3986001601"/>
                  </a:ext>
                </a:extLst>
              </a:tr>
              <a:tr h="151439">
                <a:tc>
                  <a:txBody>
                    <a:bodyPr/>
                    <a:lstStyle/>
                    <a:p>
                      <a:pPr algn="l" fontAlgn="b"/>
                      <a:r>
                        <a:rPr lang="en-US" sz="700" b="0" i="0" u="none" strike="noStrike">
                          <a:solidFill>
                            <a:srgbClr val="000000"/>
                          </a:solidFill>
                          <a:effectLst/>
                          <a:latin typeface="Arial" panose="020B0604020202020204" pitchFamily="34" charset="0"/>
                        </a:rPr>
                        <a:t>[BE-FR] Avelgem - Avelin 80 [DIR] [FR]</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29,780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0,33192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0,77756</a:t>
                      </a:r>
                    </a:p>
                  </a:txBody>
                  <a:tcPr marL="0" marR="0" marT="0" marB="0" anchor="b">
                    <a:lnL>
                      <a:noFill/>
                    </a:lnL>
                    <a:lnR>
                      <a:noFill/>
                    </a:lnR>
                    <a:lnT>
                      <a:noFill/>
                    </a:lnT>
                    <a:lnB>
                      <a:noFill/>
                    </a:lnB>
                  </a:tcPr>
                </a:tc>
                <a:extLst>
                  <a:ext uri="{0D108BD9-81ED-4DB2-BD59-A6C34878D82A}">
                    <a16:rowId xmlns:a16="http://schemas.microsoft.com/office/drawing/2014/main" val="2906520643"/>
                  </a:ext>
                </a:extLst>
              </a:tr>
              <a:tr h="151439">
                <a:tc>
                  <a:txBody>
                    <a:bodyPr/>
                    <a:lstStyle/>
                    <a:p>
                      <a:pPr algn="l" fontAlgn="b"/>
                      <a:r>
                        <a:rPr lang="de-DE" sz="700" b="0" i="0" u="none" strike="noStrike">
                          <a:solidFill>
                            <a:srgbClr val="000000"/>
                          </a:solidFill>
                          <a:effectLst/>
                          <a:latin typeface="Arial" panose="020B0604020202020204" pitchFamily="34" charset="0"/>
                        </a:rPr>
                        <a:t>[D7-D7] Y Paffendorf - Oberzier  SECHTM S [DIR]</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21,277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0,17884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0,60184</a:t>
                      </a:r>
                    </a:p>
                  </a:txBody>
                  <a:tcPr marL="0" marR="0" marT="0" marB="0" anchor="b">
                    <a:lnL>
                      <a:noFill/>
                    </a:lnL>
                    <a:lnR>
                      <a:noFill/>
                    </a:lnR>
                    <a:lnT>
                      <a:noFill/>
                    </a:lnT>
                    <a:lnB>
                      <a:noFill/>
                    </a:lnB>
                  </a:tcPr>
                </a:tc>
                <a:extLst>
                  <a:ext uri="{0D108BD9-81ED-4DB2-BD59-A6C34878D82A}">
                    <a16:rowId xmlns:a16="http://schemas.microsoft.com/office/drawing/2014/main" val="1672977328"/>
                  </a:ext>
                </a:extLst>
              </a:tr>
              <a:tr h="151439">
                <a:tc>
                  <a:txBody>
                    <a:bodyPr/>
                    <a:lstStyle/>
                    <a:p>
                      <a:pPr algn="l" fontAlgn="b"/>
                      <a:r>
                        <a:rPr lang="fr-FR" sz="700" b="0" i="0" u="none" strike="noStrike">
                          <a:solidFill>
                            <a:srgbClr val="000000"/>
                          </a:solidFill>
                          <a:effectLst/>
                          <a:latin typeface="Arial" panose="020B0604020202020204" pitchFamily="34" charset="0"/>
                        </a:rPr>
                        <a:t>[SK-SK] V.Dur - Levice 2 [DIR]</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53,624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0,17747</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0,69315</a:t>
                      </a:r>
                    </a:p>
                  </a:txBody>
                  <a:tcPr marL="0" marR="0" marT="0" marB="0" anchor="b">
                    <a:lnL>
                      <a:noFill/>
                    </a:lnL>
                    <a:lnR>
                      <a:noFill/>
                    </a:lnR>
                    <a:lnT>
                      <a:noFill/>
                    </a:lnT>
                    <a:lnB>
                      <a:noFill/>
                    </a:lnB>
                  </a:tcPr>
                </a:tc>
                <a:extLst>
                  <a:ext uri="{0D108BD9-81ED-4DB2-BD59-A6C34878D82A}">
                    <a16:rowId xmlns:a16="http://schemas.microsoft.com/office/drawing/2014/main" val="4000511729"/>
                  </a:ext>
                </a:extLst>
              </a:tr>
            </a:tbl>
          </a:graphicData>
        </a:graphic>
      </p:graphicFrame>
      <p:sp>
        <p:nvSpPr>
          <p:cNvPr id="11" name="Rectangle 2"/>
          <p:cNvSpPr/>
          <p:nvPr/>
        </p:nvSpPr>
        <p:spPr>
          <a:xfrm>
            <a:off x="442436" y="5951080"/>
            <a:ext cx="9199033" cy="738664"/>
          </a:xfrm>
          <a:prstGeom prst="rect">
            <a:avLst/>
          </a:prstGeom>
          <a:solidFill>
            <a:schemeClr val="bg1">
              <a:lumMod val="85000"/>
            </a:schemeClr>
          </a:solidFill>
        </p:spPr>
        <p:txBody>
          <a:bodyPr wrap="square">
            <a:spAutoFit/>
          </a:bodyPr>
          <a:ls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a:lstStyle>
          <a:p>
            <a:pPr marL="0" marR="0" algn="just">
              <a:spcBef>
                <a:spcPts val="0"/>
              </a:spcBef>
              <a:spcAft>
                <a:spcPts val="0"/>
              </a:spcAft>
            </a:pPr>
            <a:r>
              <a:rPr lang="en-US" sz="1400" dirty="0">
                <a:latin typeface="Calibri" panose="020F0502020204030204" pitchFamily="34" charset="0"/>
                <a:ea typeface="Calibri" panose="020F0502020204030204" pitchFamily="34" charset="0"/>
              </a:rPr>
              <a:t>The appearance of the </a:t>
            </a:r>
            <a:r>
              <a:rPr lang="en-US" sz="1400" dirty="0" err="1">
                <a:latin typeface="Calibri" panose="020F0502020204030204" pitchFamily="34" charset="0"/>
                <a:ea typeface="Calibri" panose="020F0502020204030204" pitchFamily="34" charset="0"/>
              </a:rPr>
              <a:t>ALEGrO</a:t>
            </a:r>
            <a:r>
              <a:rPr lang="en-US" sz="1400" dirty="0">
                <a:latin typeface="Calibri" panose="020F0502020204030204" pitchFamily="34" charset="0"/>
                <a:ea typeface="Calibri" panose="020F0502020204030204" pitchFamily="34" charset="0"/>
              </a:rPr>
              <a:t> virtual hubs (</a:t>
            </a:r>
            <a:r>
              <a:rPr lang="en-US" sz="1400" dirty="0" err="1">
                <a:latin typeface="Calibri" panose="020F0502020204030204" pitchFamily="34" charset="0"/>
                <a:ea typeface="Calibri" panose="020F0502020204030204" pitchFamily="34" charset="0"/>
              </a:rPr>
              <a:t>DE_AL_import</a:t>
            </a:r>
            <a:r>
              <a:rPr lang="en-US" sz="1400" dirty="0">
                <a:latin typeface="Calibri" panose="020F0502020204030204" pitchFamily="34" charset="0"/>
                <a:ea typeface="Calibri" panose="020F0502020204030204" pitchFamily="34" charset="0"/>
              </a:rPr>
              <a:t> &amp; </a:t>
            </a:r>
            <a:r>
              <a:rPr lang="en-US" sz="1400" dirty="0" err="1">
                <a:latin typeface="Calibri" panose="020F0502020204030204" pitchFamily="34" charset="0"/>
                <a:ea typeface="Calibri" panose="020F0502020204030204" pitchFamily="34" charset="0"/>
              </a:rPr>
              <a:t>BE_AL_import</a:t>
            </a:r>
            <a:r>
              <a:rPr lang="en-US" sz="1400" dirty="0">
                <a:latin typeface="Calibri" panose="020F0502020204030204" pitchFamily="34" charset="0"/>
                <a:ea typeface="Calibri" panose="020F0502020204030204" pitchFamily="34" charset="0"/>
              </a:rPr>
              <a:t>) reflects how frequently the full capacity of the </a:t>
            </a:r>
            <a:r>
              <a:rPr lang="en-US" sz="1400" dirty="0" err="1">
                <a:latin typeface="Calibri" panose="020F0502020204030204" pitchFamily="34" charset="0"/>
                <a:ea typeface="Calibri" panose="020F0502020204030204" pitchFamily="34" charset="0"/>
              </a:rPr>
              <a:t>ALEGrO</a:t>
            </a:r>
            <a:r>
              <a:rPr lang="en-US" sz="1400" dirty="0">
                <a:latin typeface="Calibri" panose="020F0502020204030204" pitchFamily="34" charset="0"/>
                <a:ea typeface="Calibri" panose="020F0502020204030204" pitchFamily="34" charset="0"/>
              </a:rPr>
              <a:t> interconnector is used to optimize the exchanges during the market allocation. Indeed, </a:t>
            </a:r>
            <a:r>
              <a:rPr lang="en-US" sz="1400" dirty="0" err="1">
                <a:latin typeface="Calibri" panose="020F0502020204030204" pitchFamily="34" charset="0"/>
                <a:ea typeface="Calibri" panose="020F0502020204030204" pitchFamily="34" charset="0"/>
              </a:rPr>
              <a:t>ALEGrO</a:t>
            </a:r>
            <a:r>
              <a:rPr lang="en-US" sz="1400" dirty="0">
                <a:latin typeface="Calibri" panose="020F0502020204030204" pitchFamily="34" charset="0"/>
                <a:ea typeface="Calibri" panose="020F0502020204030204" pitchFamily="34" charset="0"/>
              </a:rPr>
              <a:t> is to be understood as a </a:t>
            </a:r>
            <a:r>
              <a:rPr lang="en-US" sz="1400" i="1" dirty="0">
                <a:latin typeface="Calibri" panose="020F0502020204030204" pitchFamily="34" charset="0"/>
                <a:ea typeface="Calibri" panose="020F0502020204030204" pitchFamily="34" charset="0"/>
              </a:rPr>
              <a:t>‘market optimization variable’ </a:t>
            </a:r>
            <a:r>
              <a:rPr lang="en-US" sz="1400" dirty="0">
                <a:latin typeface="Calibri" panose="020F0502020204030204" pitchFamily="34" charset="0"/>
                <a:ea typeface="Calibri" panose="020F0502020204030204" pitchFamily="34" charset="0"/>
              </a:rPr>
              <a:t>and not as a </a:t>
            </a:r>
            <a:r>
              <a:rPr lang="en-US" sz="1400" i="1" dirty="0">
                <a:latin typeface="Calibri" panose="020F0502020204030204" pitchFamily="34" charset="0"/>
                <a:ea typeface="Calibri" panose="020F0502020204030204" pitchFamily="34" charset="0"/>
              </a:rPr>
              <a:t>‘CNE limiting the FB domain’.</a:t>
            </a:r>
            <a:endParaRPr lang="nl-BE" sz="1400" i="1" dirty="0">
              <a:effectLst/>
              <a:latin typeface="Calibri" panose="020F0502020204030204" pitchFamily="34" charset="0"/>
              <a:ea typeface="Calibri" panose="020F0502020204030204" pitchFamily="34" charset="0"/>
            </a:endParaRPr>
          </a:p>
        </p:txBody>
      </p:sp>
      <p:sp>
        <p:nvSpPr>
          <p:cNvPr id="12" name="Rectangle 1"/>
          <p:cNvSpPr>
            <a:spLocks noChangeArrowheads="1"/>
          </p:cNvSpPr>
          <p:nvPr/>
        </p:nvSpPr>
        <p:spPr bwMode="auto">
          <a:xfrm>
            <a:off x="527596" y="5296786"/>
            <a:ext cx="9185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dirty="0" smtClean="0">
                <a:ln>
                  <a:noFill/>
                </a:ln>
                <a:effectLst/>
                <a:latin typeface="Arial" panose="020B0604020202020204" pitchFamily="34" charset="0"/>
                <a:ea typeface="Calibri" panose="020F0502020204030204" pitchFamily="34" charset="0"/>
              </a:rPr>
              <a:t>*Please note that the shown z2zPTDF values do</a:t>
            </a:r>
            <a:r>
              <a:rPr kumimoji="0" lang="en-US" altLang="de-DE" sz="1000" b="1" i="0" u="none" strike="noStrike" cap="none" normalizeH="0" baseline="0" dirty="0" smtClean="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smtClean="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smtClean="0">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smtClean="0">
                <a:ln>
                  <a:noFill/>
                </a:ln>
                <a:effectLst/>
                <a:latin typeface="Arial" panose="020B0604020202020204" pitchFamily="34" charset="0"/>
                <a:ea typeface="Calibri" panose="020F0502020204030204" pitchFamily="34" charset="0"/>
              </a:rPr>
              <a:t> BZs by the scripts used for external parallel run reporting. See KPI reading guide on JAO. </a:t>
            </a:r>
            <a:endParaRPr kumimoji="0" lang="en-US" altLang="de-DE" sz="14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16315959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ovéPole 1">
            <a:extLst>
              <a:ext uri="{FF2B5EF4-FFF2-40B4-BE49-F238E27FC236}">
                <a16:creationId xmlns:a16="http://schemas.microsoft.com/office/drawing/2014/main" id="{C90FF16A-291D-4A57-ADD0-BC88984490F3}"/>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n-lt"/>
                <a:ea typeface="Arial Unicode MS" panose="020B0604020202020204" pitchFamily="34" charset="-128"/>
                <a:cs typeface="Arial" panose="020B0604020202020204" pitchFamily="34" charset="0"/>
              </a:rPr>
              <a:t>Parallel Run KPI report</a:t>
            </a:r>
          </a:p>
        </p:txBody>
      </p:sp>
      <p:sp>
        <p:nvSpPr>
          <p:cNvPr id="3075" name="TextovéPole 2">
            <a:extLst>
              <a:ext uri="{FF2B5EF4-FFF2-40B4-BE49-F238E27FC236}">
                <a16:creationId xmlns:a16="http://schemas.microsoft.com/office/drawing/2014/main" id="{C8D89E38-EA70-484F-9BE7-6ED395556567}"/>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a:t>
            </a:r>
            <a:r>
              <a:rPr lang="en-US" altLang="en-US" dirty="0"/>
              <a:t> </a:t>
            </a:r>
            <a:r>
              <a:rPr lang="en-US" altLang="en-US" sz="1400" dirty="0">
                <a:solidFill>
                  <a:srgbClr val="008000"/>
                </a:solidFill>
                <a:latin typeface="+mj-lt"/>
                <a:ea typeface="Arial Unicode MS" panose="020B0604020202020204" pitchFamily="34" charset="-128"/>
                <a:cs typeface="Arial" panose="020B0604020202020204" pitchFamily="34" charset="0"/>
              </a:rPr>
              <a:t>spreads and price convergence</a:t>
            </a:r>
          </a:p>
        </p:txBody>
      </p:sp>
      <p:sp>
        <p:nvSpPr>
          <p:cNvPr id="3076" name="TextovéPole 3">
            <a:extLst>
              <a:ext uri="{FF2B5EF4-FFF2-40B4-BE49-F238E27FC236}">
                <a16:creationId xmlns:a16="http://schemas.microsoft.com/office/drawing/2014/main" id="{019BC571-1E7C-4BBA-ADDE-382B0FC614F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BD20210109</a:t>
            </a:r>
          </a:p>
        </p:txBody>
      </p:sp>
      <p:pic>
        <p:nvPicPr>
          <p:cNvPr id="7" name="Obrázek 4">
            <a:extLst>
              <a:ext uri="{FF2B5EF4-FFF2-40B4-BE49-F238E27FC236}">
                <a16:creationId xmlns:a16="http://schemas.microsoft.com/office/drawing/2014/main" id="{F359EB10-9D35-4DD2-98D3-BA7348DCF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691C0F02-DBDA-444A-AD5E-D07120E39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ovéPole 1">
            <a:extLst>
              <a:ext uri="{FF2B5EF4-FFF2-40B4-BE49-F238E27FC236}">
                <a16:creationId xmlns:a16="http://schemas.microsoft.com/office/drawing/2014/main" id="{93660B76-698D-426D-B7DF-181474870389}"/>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4099" name="TextovéPole 2">
            <a:extLst>
              <a:ext uri="{FF2B5EF4-FFF2-40B4-BE49-F238E27FC236}">
                <a16:creationId xmlns:a16="http://schemas.microsoft.com/office/drawing/2014/main" id="{BB93B8DB-7F76-4420-9D19-2199A7FA713C}"/>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4100" name="TextovéPole 3">
            <a:extLst>
              <a:ext uri="{FF2B5EF4-FFF2-40B4-BE49-F238E27FC236}">
                <a16:creationId xmlns:a16="http://schemas.microsoft.com/office/drawing/2014/main" id="{A3FB7DA9-2894-40D1-8D64-ACC697B8C154}"/>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BD20210110</a:t>
            </a:r>
          </a:p>
        </p:txBody>
      </p:sp>
      <p:pic>
        <p:nvPicPr>
          <p:cNvPr id="11" name="Obrázek 4">
            <a:extLst>
              <a:ext uri="{FF2B5EF4-FFF2-40B4-BE49-F238E27FC236}">
                <a16:creationId xmlns:a16="http://schemas.microsoft.com/office/drawing/2014/main" id="{BDE8B09B-8201-4266-B52C-FAF8F2BB8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5">
            <a:extLst>
              <a:ext uri="{FF2B5EF4-FFF2-40B4-BE49-F238E27FC236}">
                <a16:creationId xmlns:a16="http://schemas.microsoft.com/office/drawing/2014/main" id="{1EFE5119-B4AB-4848-9708-B238A4B3E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ovéPole 1">
            <a:extLst>
              <a:ext uri="{FF2B5EF4-FFF2-40B4-BE49-F238E27FC236}">
                <a16:creationId xmlns:a16="http://schemas.microsoft.com/office/drawing/2014/main" id="{7DF87697-E98A-49E9-9BCA-C7C22ED96E92}"/>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5123" name="TextovéPole 2">
            <a:extLst>
              <a:ext uri="{FF2B5EF4-FFF2-40B4-BE49-F238E27FC236}">
                <a16:creationId xmlns:a16="http://schemas.microsoft.com/office/drawing/2014/main" id="{7F657A01-BE69-4A46-9197-92B671C108D0}"/>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5124" name="TextovéPole 3">
            <a:extLst>
              <a:ext uri="{FF2B5EF4-FFF2-40B4-BE49-F238E27FC236}">
                <a16:creationId xmlns:a16="http://schemas.microsoft.com/office/drawing/2014/main" id="{A5BDC135-7EA5-410C-95C6-F4350F07637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BD20210111</a:t>
            </a:r>
          </a:p>
        </p:txBody>
      </p:sp>
      <p:pic>
        <p:nvPicPr>
          <p:cNvPr id="7" name="Obrázek 4">
            <a:extLst>
              <a:ext uri="{FF2B5EF4-FFF2-40B4-BE49-F238E27FC236}">
                <a16:creationId xmlns:a16="http://schemas.microsoft.com/office/drawing/2014/main" id="{4E26C1C3-B63B-4CD9-B59B-F75B03AE4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3BCC6C23-72C0-4B81-BE20-4E53B2391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ovéPole 1">
            <a:extLst>
              <a:ext uri="{FF2B5EF4-FFF2-40B4-BE49-F238E27FC236}">
                <a16:creationId xmlns:a16="http://schemas.microsoft.com/office/drawing/2014/main" id="{8DBC68DE-7AB9-4894-B9BE-956844B55AD2}"/>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6147" name="TextovéPole 2">
            <a:extLst>
              <a:ext uri="{FF2B5EF4-FFF2-40B4-BE49-F238E27FC236}">
                <a16:creationId xmlns:a16="http://schemas.microsoft.com/office/drawing/2014/main" id="{0073E12C-4D68-4BD7-94FA-56897F7D9FA5}"/>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6148" name="TextovéPole 3">
            <a:extLst>
              <a:ext uri="{FF2B5EF4-FFF2-40B4-BE49-F238E27FC236}">
                <a16:creationId xmlns:a16="http://schemas.microsoft.com/office/drawing/2014/main" id="{93608CF3-DD39-4425-AA0E-4C7466A7DE62}"/>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BD20210112</a:t>
            </a:r>
          </a:p>
        </p:txBody>
      </p:sp>
      <p:pic>
        <p:nvPicPr>
          <p:cNvPr id="7" name="Obrázek 4">
            <a:extLst>
              <a:ext uri="{FF2B5EF4-FFF2-40B4-BE49-F238E27FC236}">
                <a16:creationId xmlns:a16="http://schemas.microsoft.com/office/drawing/2014/main" id="{4130D7C1-E5B6-40FF-AACE-78B6A2353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D4496D04-B091-46BF-B24B-E922DA7A1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12801292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ovéPole 1">
            <a:extLst>
              <a:ext uri="{FF2B5EF4-FFF2-40B4-BE49-F238E27FC236}">
                <a16:creationId xmlns:a16="http://schemas.microsoft.com/office/drawing/2014/main" id="{B8038BAA-7D68-44E9-ADA3-09632881E9FA}"/>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7171" name="TextovéPole 2">
            <a:extLst>
              <a:ext uri="{FF2B5EF4-FFF2-40B4-BE49-F238E27FC236}">
                <a16:creationId xmlns:a16="http://schemas.microsoft.com/office/drawing/2014/main" id="{5E8F543A-8E39-4C18-AD76-C9AF3BF34F29}"/>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7172" name="TextovéPole 3">
            <a:extLst>
              <a:ext uri="{FF2B5EF4-FFF2-40B4-BE49-F238E27FC236}">
                <a16:creationId xmlns:a16="http://schemas.microsoft.com/office/drawing/2014/main" id="{B95D3490-6BD8-4325-B0CD-131B3DD432C2}"/>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BD20210113</a:t>
            </a:r>
          </a:p>
        </p:txBody>
      </p:sp>
      <p:pic>
        <p:nvPicPr>
          <p:cNvPr id="7" name="Obrázek 4">
            <a:extLst>
              <a:ext uri="{FF2B5EF4-FFF2-40B4-BE49-F238E27FC236}">
                <a16:creationId xmlns:a16="http://schemas.microsoft.com/office/drawing/2014/main" id="{82FBF4A6-15AE-4CA5-BD7C-27D3E3FAD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1E4C03D6-EAE2-42B4-AB39-AEF79D165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ovéPole 1">
            <a:extLst>
              <a:ext uri="{FF2B5EF4-FFF2-40B4-BE49-F238E27FC236}">
                <a16:creationId xmlns:a16="http://schemas.microsoft.com/office/drawing/2014/main" id="{50AD4B13-1233-4120-9D4E-E90BA87D4AD1}"/>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8195" name="TextovéPole 2">
            <a:extLst>
              <a:ext uri="{FF2B5EF4-FFF2-40B4-BE49-F238E27FC236}">
                <a16:creationId xmlns:a16="http://schemas.microsoft.com/office/drawing/2014/main" id="{03B6EA6C-695D-43C4-92D3-1D87EAB1CF9A}"/>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8196" name="TextovéPole 3">
            <a:extLst>
              <a:ext uri="{FF2B5EF4-FFF2-40B4-BE49-F238E27FC236}">
                <a16:creationId xmlns:a16="http://schemas.microsoft.com/office/drawing/2014/main" id="{01AD1C0E-DD51-43AD-AF1B-BB45B81C14C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BD20210116</a:t>
            </a:r>
          </a:p>
        </p:txBody>
      </p:sp>
      <p:pic>
        <p:nvPicPr>
          <p:cNvPr id="7" name="Obrázek 4">
            <a:extLst>
              <a:ext uri="{FF2B5EF4-FFF2-40B4-BE49-F238E27FC236}">
                <a16:creationId xmlns:a16="http://schemas.microsoft.com/office/drawing/2014/main" id="{3441E154-50EB-42BA-8BB2-B9C475557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9C05C4AB-B98C-4A38-A4AA-22CF1D488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ovéPole 1">
            <a:extLst>
              <a:ext uri="{FF2B5EF4-FFF2-40B4-BE49-F238E27FC236}">
                <a16:creationId xmlns:a16="http://schemas.microsoft.com/office/drawing/2014/main" id="{948643BD-B8F0-46E0-BD39-3AFE3A928C49}"/>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9219" name="TextovéPole 2">
            <a:extLst>
              <a:ext uri="{FF2B5EF4-FFF2-40B4-BE49-F238E27FC236}">
                <a16:creationId xmlns:a16="http://schemas.microsoft.com/office/drawing/2014/main" id="{02A65A6D-9E0B-4FBF-AC1A-90F01E10C368}"/>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9220" name="TextovéPole 3">
            <a:extLst>
              <a:ext uri="{FF2B5EF4-FFF2-40B4-BE49-F238E27FC236}">
                <a16:creationId xmlns:a16="http://schemas.microsoft.com/office/drawing/2014/main" id="{4D2417E9-67C2-4A58-BE2E-759EC84C094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BD20210117</a:t>
            </a:r>
          </a:p>
        </p:txBody>
      </p:sp>
      <p:pic>
        <p:nvPicPr>
          <p:cNvPr id="7" name="Obrázek 4">
            <a:extLst>
              <a:ext uri="{FF2B5EF4-FFF2-40B4-BE49-F238E27FC236}">
                <a16:creationId xmlns:a16="http://schemas.microsoft.com/office/drawing/2014/main" id="{E42D2C17-029C-4903-A18E-0446DB728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2229B3A1-7751-4C95-88DB-99CC08DF9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ovéPole 1">
            <a:extLst>
              <a:ext uri="{FF2B5EF4-FFF2-40B4-BE49-F238E27FC236}">
                <a16:creationId xmlns:a16="http://schemas.microsoft.com/office/drawing/2014/main" id="{61E4A31D-E916-452F-9ECF-298620E2E917}"/>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0243" name="TextovéPole 2">
            <a:extLst>
              <a:ext uri="{FF2B5EF4-FFF2-40B4-BE49-F238E27FC236}">
                <a16:creationId xmlns:a16="http://schemas.microsoft.com/office/drawing/2014/main" id="{74748054-0288-4701-949B-1FD2D5649061}"/>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10244" name="TextovéPole 3">
            <a:extLst>
              <a:ext uri="{FF2B5EF4-FFF2-40B4-BE49-F238E27FC236}">
                <a16:creationId xmlns:a16="http://schemas.microsoft.com/office/drawing/2014/main" id="{51E3106B-DFAD-4282-9CAF-F8885B8FCF2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BD20210119</a:t>
            </a:r>
          </a:p>
        </p:txBody>
      </p:sp>
      <p:pic>
        <p:nvPicPr>
          <p:cNvPr id="9" name="Obrázek 4">
            <a:extLst>
              <a:ext uri="{FF2B5EF4-FFF2-40B4-BE49-F238E27FC236}">
                <a16:creationId xmlns:a16="http://schemas.microsoft.com/office/drawing/2014/main" id="{56C7ADA0-CC6B-4FA0-924B-48F9F779F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5">
            <a:extLst>
              <a:ext uri="{FF2B5EF4-FFF2-40B4-BE49-F238E27FC236}">
                <a16:creationId xmlns:a16="http://schemas.microsoft.com/office/drawing/2014/main" id="{13BAC60A-D50A-4946-A562-6EEEFA709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ovéPole 1">
            <a:extLst>
              <a:ext uri="{FF2B5EF4-FFF2-40B4-BE49-F238E27FC236}">
                <a16:creationId xmlns:a16="http://schemas.microsoft.com/office/drawing/2014/main" id="{4E96DEAD-00A7-435E-8B88-51D06F5AF98C}"/>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1267" name="TextovéPole 2">
            <a:extLst>
              <a:ext uri="{FF2B5EF4-FFF2-40B4-BE49-F238E27FC236}">
                <a16:creationId xmlns:a16="http://schemas.microsoft.com/office/drawing/2014/main" id="{BA1AB12D-0BA9-4A1F-9F6A-47E85AEDA344}"/>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11268" name="TextovéPole 3">
            <a:extLst>
              <a:ext uri="{FF2B5EF4-FFF2-40B4-BE49-F238E27FC236}">
                <a16:creationId xmlns:a16="http://schemas.microsoft.com/office/drawing/2014/main" id="{77688FEB-C8C0-4F91-A1CD-596FFF9F987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BD20210120</a:t>
            </a:r>
          </a:p>
        </p:txBody>
      </p:sp>
      <p:pic>
        <p:nvPicPr>
          <p:cNvPr id="7" name="Obrázek 4">
            <a:extLst>
              <a:ext uri="{FF2B5EF4-FFF2-40B4-BE49-F238E27FC236}">
                <a16:creationId xmlns:a16="http://schemas.microsoft.com/office/drawing/2014/main" id="{A3C2E09E-F416-4119-994C-32F73A139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54C019C2-FD74-46CA-B5EC-8CDFD60E5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ovéPole 1">
            <a:extLst>
              <a:ext uri="{FF2B5EF4-FFF2-40B4-BE49-F238E27FC236}">
                <a16:creationId xmlns:a16="http://schemas.microsoft.com/office/drawing/2014/main" id="{BDFFA6B5-7267-47ED-A969-4CA51B77BD50}"/>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2291" name="TextovéPole 2">
            <a:extLst>
              <a:ext uri="{FF2B5EF4-FFF2-40B4-BE49-F238E27FC236}">
                <a16:creationId xmlns:a16="http://schemas.microsoft.com/office/drawing/2014/main" id="{05AFA57E-FC80-4B80-88AF-1C75D8536A57}"/>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12292" name="TextovéPole 3">
            <a:extLst>
              <a:ext uri="{FF2B5EF4-FFF2-40B4-BE49-F238E27FC236}">
                <a16:creationId xmlns:a16="http://schemas.microsoft.com/office/drawing/2014/main" id="{0490939E-08B6-4315-995C-D5587B2DBD80}"/>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BD20210121</a:t>
            </a:r>
          </a:p>
        </p:txBody>
      </p:sp>
      <p:pic>
        <p:nvPicPr>
          <p:cNvPr id="9" name="Obrázek 4">
            <a:extLst>
              <a:ext uri="{FF2B5EF4-FFF2-40B4-BE49-F238E27FC236}">
                <a16:creationId xmlns:a16="http://schemas.microsoft.com/office/drawing/2014/main" id="{8AE1609E-9D0C-4AE0-9D68-903F21986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5">
            <a:extLst>
              <a:ext uri="{FF2B5EF4-FFF2-40B4-BE49-F238E27FC236}">
                <a16:creationId xmlns:a16="http://schemas.microsoft.com/office/drawing/2014/main" id="{C952F4EE-2F58-4264-90E7-8A07B5B56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ovéPole 1">
            <a:extLst>
              <a:ext uri="{FF2B5EF4-FFF2-40B4-BE49-F238E27FC236}">
                <a16:creationId xmlns:a16="http://schemas.microsoft.com/office/drawing/2014/main" id="{A265C3F7-1790-4F7F-86DE-AD296BB690BB}"/>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3315" name="TextovéPole 2">
            <a:extLst>
              <a:ext uri="{FF2B5EF4-FFF2-40B4-BE49-F238E27FC236}">
                <a16:creationId xmlns:a16="http://schemas.microsoft.com/office/drawing/2014/main" id="{37674037-C370-4772-A3DB-8E8A906799FC}"/>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13316" name="TextovéPole 3">
            <a:extLst>
              <a:ext uri="{FF2B5EF4-FFF2-40B4-BE49-F238E27FC236}">
                <a16:creationId xmlns:a16="http://schemas.microsoft.com/office/drawing/2014/main" id="{B125A02D-D372-422F-9006-7B81E612A875}"/>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BD20210129</a:t>
            </a:r>
          </a:p>
        </p:txBody>
      </p:sp>
      <p:pic>
        <p:nvPicPr>
          <p:cNvPr id="7" name="Obrázek 4">
            <a:extLst>
              <a:ext uri="{FF2B5EF4-FFF2-40B4-BE49-F238E27FC236}">
                <a16:creationId xmlns:a16="http://schemas.microsoft.com/office/drawing/2014/main" id="{3320D0B3-CCFD-49FE-B411-3D1A9A65F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BBD4F54B-313D-486F-8649-950074753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ovéPole 1">
            <a:extLst>
              <a:ext uri="{FF2B5EF4-FFF2-40B4-BE49-F238E27FC236}">
                <a16:creationId xmlns:a16="http://schemas.microsoft.com/office/drawing/2014/main" id="{63860137-62D5-49E9-B5F9-1CE681B231D5}"/>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4339" name="TextovéPole 2">
            <a:extLst>
              <a:ext uri="{FF2B5EF4-FFF2-40B4-BE49-F238E27FC236}">
                <a16:creationId xmlns:a16="http://schemas.microsoft.com/office/drawing/2014/main" id="{9C31F0AB-3516-41EB-92D9-23AF41B07C85}"/>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14340" name="TextovéPole 3">
            <a:extLst>
              <a:ext uri="{FF2B5EF4-FFF2-40B4-BE49-F238E27FC236}">
                <a16:creationId xmlns:a16="http://schemas.microsoft.com/office/drawing/2014/main" id="{9CFC9F42-FF4A-4A6C-97AF-A0080FCB2E81}"/>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BD20210130</a:t>
            </a:r>
          </a:p>
        </p:txBody>
      </p:sp>
      <p:pic>
        <p:nvPicPr>
          <p:cNvPr id="9" name="Obrázek 4">
            <a:extLst>
              <a:ext uri="{FF2B5EF4-FFF2-40B4-BE49-F238E27FC236}">
                <a16:creationId xmlns:a16="http://schemas.microsoft.com/office/drawing/2014/main" id="{A09A20A8-5FF8-41F7-8876-EF61E8D71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5">
            <a:extLst>
              <a:ext uri="{FF2B5EF4-FFF2-40B4-BE49-F238E27FC236}">
                <a16:creationId xmlns:a16="http://schemas.microsoft.com/office/drawing/2014/main" id="{C4CAF1B5-B674-415F-AA13-308DB1A84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ovéPole 1">
            <a:extLst>
              <a:ext uri="{FF2B5EF4-FFF2-40B4-BE49-F238E27FC236}">
                <a16:creationId xmlns:a16="http://schemas.microsoft.com/office/drawing/2014/main" id="{B49CF143-D299-4B48-B056-2EDAA8D21CFB}"/>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5363" name="TextovéPole 2">
            <a:extLst>
              <a:ext uri="{FF2B5EF4-FFF2-40B4-BE49-F238E27FC236}">
                <a16:creationId xmlns:a16="http://schemas.microsoft.com/office/drawing/2014/main" id="{C6008A54-BB58-4E13-BD18-8E466F37F2A7}"/>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9: Clearing prices, price spreads and price convergence</a:t>
            </a:r>
          </a:p>
        </p:txBody>
      </p:sp>
      <p:sp>
        <p:nvSpPr>
          <p:cNvPr id="15364" name="TextovéPole 3">
            <a:extLst>
              <a:ext uri="{FF2B5EF4-FFF2-40B4-BE49-F238E27FC236}">
                <a16:creationId xmlns:a16="http://schemas.microsoft.com/office/drawing/2014/main" id="{D8C25ABC-D655-4E17-9A96-40A48ADCFF1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BD20210131</a:t>
            </a:r>
          </a:p>
        </p:txBody>
      </p:sp>
      <p:pic>
        <p:nvPicPr>
          <p:cNvPr id="7" name="Obrázek 4">
            <a:extLst>
              <a:ext uri="{FF2B5EF4-FFF2-40B4-BE49-F238E27FC236}">
                <a16:creationId xmlns:a16="http://schemas.microsoft.com/office/drawing/2014/main" id="{C1668479-F830-4BB2-ADD8-BE0BD92B2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143000"/>
            <a:ext cx="5080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5">
            <a:extLst>
              <a:ext uri="{FF2B5EF4-FFF2-40B4-BE49-F238E27FC236}">
                <a16:creationId xmlns:a16="http://schemas.microsoft.com/office/drawing/2014/main" id="{F4C58474-E990-48C5-B1D8-1DB70EF50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BD20210109</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119</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4" name="Tabulka 3">
            <a:extLst>
              <a:ext uri="{FF2B5EF4-FFF2-40B4-BE49-F238E27FC236}">
                <a16:creationId xmlns:a16="http://schemas.microsoft.com/office/drawing/2014/main" id="{7D45477F-7D35-455B-AFF5-541396022E23}"/>
              </a:ext>
            </a:extLst>
          </p:cNvPr>
          <p:cNvGraphicFramePr>
            <a:graphicFrameLocks noGrp="1"/>
          </p:cNvGraphicFramePr>
          <p:nvPr>
            <p:extLst>
              <p:ext uri="{D42A27DB-BD31-4B8C-83A1-F6EECF244321}">
                <p14:modId xmlns:p14="http://schemas.microsoft.com/office/powerpoint/2010/main" val="725034139"/>
              </p:ext>
            </p:extLst>
          </p:nvPr>
        </p:nvGraphicFramePr>
        <p:xfrm>
          <a:off x="2341953" y="842600"/>
          <a:ext cx="5400000" cy="5760848"/>
        </p:xfrm>
        <a:graphic>
          <a:graphicData uri="http://schemas.openxmlformats.org/drawingml/2006/table">
            <a:tbl>
              <a:tblPr/>
              <a:tblGrid>
                <a:gridCol w="4135430">
                  <a:extLst>
                    <a:ext uri="{9D8B030D-6E8A-4147-A177-3AD203B41FA5}">
                      <a16:colId xmlns:a16="http://schemas.microsoft.com/office/drawing/2014/main" val="1154677967"/>
                    </a:ext>
                  </a:extLst>
                </a:gridCol>
                <a:gridCol w="933736">
                  <a:extLst>
                    <a:ext uri="{9D8B030D-6E8A-4147-A177-3AD203B41FA5}">
                      <a16:colId xmlns:a16="http://schemas.microsoft.com/office/drawing/2014/main" val="700807457"/>
                    </a:ext>
                  </a:extLst>
                </a:gridCol>
                <a:gridCol w="330834">
                  <a:extLst>
                    <a:ext uri="{9D8B030D-6E8A-4147-A177-3AD203B41FA5}">
                      <a16:colId xmlns:a16="http://schemas.microsoft.com/office/drawing/2014/main" val="2038368442"/>
                    </a:ext>
                  </a:extLst>
                </a:gridCol>
              </a:tblGrid>
              <a:tr h="111049">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362305853"/>
                  </a:ext>
                </a:extLst>
              </a:tr>
              <a:tr h="111049">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142,1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2979673"/>
                  </a:ext>
                </a:extLst>
              </a:tr>
              <a:tr h="21935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23,46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49620136"/>
                  </a:ext>
                </a:extLst>
              </a:tr>
              <a:tr h="111049">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812261155"/>
                  </a:ext>
                </a:extLst>
              </a:tr>
              <a:tr h="111049">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58,54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317278854"/>
                  </a:ext>
                </a:extLst>
              </a:tr>
              <a:tr h="111049">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541578074"/>
                  </a:ext>
                </a:extLst>
              </a:tr>
              <a:tr h="111049">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174,13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59738416"/>
                  </a:ext>
                </a:extLst>
              </a:tr>
              <a:tr h="21935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06433895"/>
                  </a:ext>
                </a:extLst>
              </a:tr>
              <a:tr h="111049">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46,46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025345450"/>
                  </a:ext>
                </a:extLst>
              </a:tr>
              <a:tr h="111049">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174,13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355785877"/>
                  </a:ext>
                </a:extLst>
              </a:tr>
              <a:tr h="111049">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179,6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503213"/>
                  </a:ext>
                </a:extLst>
              </a:tr>
              <a:tr h="111049">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51628121"/>
                  </a:ext>
                </a:extLst>
              </a:tr>
              <a:tr h="111049">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20,48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948149795"/>
                  </a:ext>
                </a:extLst>
              </a:tr>
              <a:tr h="111049">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913722864"/>
                  </a:ext>
                </a:extLst>
              </a:tr>
              <a:tr h="111049">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153117294"/>
                  </a:ext>
                </a:extLst>
              </a:tr>
              <a:tr h="111049">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196,49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15110278"/>
                  </a:ext>
                </a:extLst>
              </a:tr>
              <a:tr h="111049">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68739741"/>
                  </a:ext>
                </a:extLst>
              </a:tr>
              <a:tr h="111049">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196,49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733195074"/>
                  </a:ext>
                </a:extLst>
              </a:tr>
              <a:tr h="111049">
                <a:tc>
                  <a:txBody>
                    <a:bodyPr/>
                    <a:lstStyle/>
                    <a:p>
                      <a:pPr algn="l" fontAlgn="b"/>
                      <a:r>
                        <a:rPr lang="en-US" sz="700" b="0" i="0" u="none" strike="noStrike">
                          <a:solidFill>
                            <a:srgbClr val="000000"/>
                          </a:solidFill>
                          <a:effectLst/>
                          <a:latin typeface="Arial" panose="020B0604020202020204" pitchFamily="34" charset="0"/>
                        </a:rPr>
                        <a:t>[BE-BE] PST Zandvliet 1 [DIR] / N-1 [BE-BE] Doel - Zandvliet 380.26</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643492254"/>
                  </a:ext>
                </a:extLst>
              </a:tr>
              <a:tr h="111049">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176,45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86870878"/>
                  </a:ext>
                </a:extLst>
              </a:tr>
              <a:tr h="111049">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60608575"/>
                  </a:ext>
                </a:extLst>
              </a:tr>
              <a:tr h="111049">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176,45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047586058"/>
                  </a:ext>
                </a:extLst>
              </a:tr>
              <a:tr h="111049">
                <a:tc>
                  <a:txBody>
                    <a:bodyPr/>
                    <a:lstStyle/>
                    <a:p>
                      <a:pPr algn="l" fontAlgn="b"/>
                      <a:r>
                        <a:rPr lang="en-US" sz="700" b="0" i="0" u="none" strike="noStrike">
                          <a:solidFill>
                            <a:srgbClr val="000000"/>
                          </a:solidFill>
                          <a:effectLst/>
                          <a:latin typeface="Arial" panose="020B0604020202020204" pitchFamily="34" charset="0"/>
                        </a:rPr>
                        <a:t>[BE-BE] PST Zandvliet 1 [DIR] / N-1 [BE-BE] Doel - Zandvliet 380.26</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078638482"/>
                  </a:ext>
                </a:extLst>
              </a:tr>
              <a:tr h="111049">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84238877"/>
                  </a:ext>
                </a:extLst>
              </a:tr>
              <a:tr h="111049">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616186"/>
                  </a:ext>
                </a:extLst>
              </a:tr>
              <a:tr h="111049">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482184231"/>
                  </a:ext>
                </a:extLst>
              </a:tr>
              <a:tr h="111049">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117,66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60348175"/>
                  </a:ext>
                </a:extLst>
              </a:tr>
              <a:tr h="111049">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29,69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88583130"/>
                  </a:ext>
                </a:extLst>
              </a:tr>
              <a:tr h="21935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0672171"/>
                  </a:ext>
                </a:extLst>
              </a:tr>
              <a:tr h="111049">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935669919"/>
                  </a:ext>
                </a:extLst>
              </a:tr>
              <a:tr h="111049">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048535349"/>
                  </a:ext>
                </a:extLst>
              </a:tr>
              <a:tr h="111049">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29,69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289560234"/>
                  </a:ext>
                </a:extLst>
              </a:tr>
              <a:tr h="111049">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30,71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5259332"/>
                  </a:ext>
                </a:extLst>
              </a:tr>
              <a:tr h="21935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72281679"/>
                  </a:ext>
                </a:extLst>
              </a:tr>
              <a:tr h="111049">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643147230"/>
                  </a:ext>
                </a:extLst>
              </a:tr>
              <a:tr h="111049">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698401460"/>
                  </a:ext>
                </a:extLst>
              </a:tr>
              <a:tr h="111049">
                <a:tc>
                  <a:txBody>
                    <a:bodyPr/>
                    <a:lstStyle/>
                    <a:p>
                      <a:pPr algn="l" fontAlgn="b"/>
                      <a:r>
                        <a:rPr lang="en-US"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7397174"/>
                  </a:ext>
                </a:extLst>
              </a:tr>
              <a:tr h="111049">
                <a:tc>
                  <a:txBody>
                    <a:bodyPr/>
                    <a:lstStyle/>
                    <a:p>
                      <a:pPr algn="l" fontAlgn="b"/>
                      <a:r>
                        <a:rPr lang="en-US" sz="700" b="0" i="0" u="none" strike="noStrike">
                          <a:solidFill>
                            <a:srgbClr val="000000"/>
                          </a:solidFill>
                          <a:effectLst/>
                          <a:latin typeface="Arial" panose="020B0604020202020204" pitchFamily="34" charset="0"/>
                        </a:rPr>
                        <a:t>[NL-BE] Rilland-Zandvliet 380 W [DIR] [NL] / N-1 [BE-BE] PST Zandvliet 2</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0331186"/>
                  </a:ext>
                </a:extLst>
              </a:tr>
              <a:tr h="111049">
                <a:tc>
                  <a:txBody>
                    <a:bodyPr/>
                    <a:lstStyle/>
                    <a:p>
                      <a:pPr algn="l" fontAlgn="b"/>
                      <a:r>
                        <a:rPr lang="en-US" sz="700" b="0" i="0" u="none" strike="noStrike">
                          <a:solidFill>
                            <a:srgbClr val="000000"/>
                          </a:solidFill>
                          <a:effectLst/>
                          <a:latin typeface="Arial" panose="020B0604020202020204" pitchFamily="34" charset="0"/>
                        </a:rPr>
                        <a:t>[BE-FR] Avelgem - Avelin 80 [DIR] [FR] / N-1 [BE-FR] Avelgem - Mastaing 380.79</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0,67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728674791"/>
                  </a:ext>
                </a:extLst>
              </a:tr>
              <a:tr h="111049">
                <a:tc>
                  <a:txBody>
                    <a:bodyPr/>
                    <a:lstStyle/>
                    <a:p>
                      <a:pPr algn="l" fontAlgn="b"/>
                      <a:r>
                        <a:rPr lang="en-US"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4761446"/>
                  </a:ext>
                </a:extLst>
              </a:tr>
              <a:tr h="111049">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41978604"/>
                  </a:ext>
                </a:extLst>
              </a:tr>
              <a:tr h="111049">
                <a:tc>
                  <a:txBody>
                    <a:bodyPr/>
                    <a:lstStyle/>
                    <a:p>
                      <a:pPr algn="l" fontAlgn="b"/>
                      <a:r>
                        <a:rPr lang="en-US" sz="700" b="0" i="0" u="none" strike="noStrike">
                          <a:solidFill>
                            <a:srgbClr val="000000"/>
                          </a:solidFill>
                          <a:effectLst/>
                          <a:latin typeface="Arial" panose="020B0604020202020204" pitchFamily="34" charset="0"/>
                        </a:rPr>
                        <a:t>[BE-FR] Avelgem - Avelin 80 [DIR] [FR] / N-1 [BE-BE] Achene - Gramme 380.10</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17339048"/>
                  </a:ext>
                </a:extLst>
              </a:tr>
              <a:tr h="111049">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4054724572"/>
                  </a:ext>
                </a:extLst>
              </a:tr>
              <a:tr h="111049">
                <a:tc>
                  <a:txBody>
                    <a:bodyPr/>
                    <a:lstStyle/>
                    <a:p>
                      <a:pPr algn="l" fontAlgn="b"/>
                      <a:r>
                        <a:rPr lang="en-US"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48,32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7756040"/>
                  </a:ext>
                </a:extLst>
              </a:tr>
              <a:tr h="219358">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838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19,42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47459767"/>
                  </a:ext>
                </a:extLst>
              </a:tr>
              <a:tr h="111049">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481944875"/>
                  </a:ext>
                </a:extLst>
              </a:tr>
              <a:tr h="111049">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838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48,32</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286953997"/>
                  </a:ext>
                </a:extLst>
              </a:tr>
            </a:tbl>
          </a:graphicData>
        </a:graphic>
      </p:graphicFrame>
    </p:spTree>
    <p:extLst>
      <p:ext uri="{BB962C8B-B14F-4D97-AF65-F5344CB8AC3E}">
        <p14:creationId xmlns:p14="http://schemas.microsoft.com/office/powerpoint/2010/main" val="184235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1364211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BD20210110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120</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10" name="Tabulka 9">
            <a:extLst>
              <a:ext uri="{FF2B5EF4-FFF2-40B4-BE49-F238E27FC236}">
                <a16:creationId xmlns:a16="http://schemas.microsoft.com/office/drawing/2014/main" id="{2027BEF5-B867-4BE5-89D9-52B79FDB73C8}"/>
              </a:ext>
            </a:extLst>
          </p:cNvPr>
          <p:cNvGraphicFramePr>
            <a:graphicFrameLocks noGrp="1"/>
          </p:cNvGraphicFramePr>
          <p:nvPr>
            <p:extLst>
              <p:ext uri="{D42A27DB-BD31-4B8C-83A1-F6EECF244321}">
                <p14:modId xmlns:p14="http://schemas.microsoft.com/office/powerpoint/2010/main" val="3631578224"/>
              </p:ext>
            </p:extLst>
          </p:nvPr>
        </p:nvGraphicFramePr>
        <p:xfrm>
          <a:off x="2341953" y="1080000"/>
          <a:ext cx="5400000" cy="5120640"/>
        </p:xfrm>
        <a:graphic>
          <a:graphicData uri="http://schemas.openxmlformats.org/drawingml/2006/table">
            <a:tbl>
              <a:tblPr/>
              <a:tblGrid>
                <a:gridCol w="4195623">
                  <a:extLst>
                    <a:ext uri="{9D8B030D-6E8A-4147-A177-3AD203B41FA5}">
                      <a16:colId xmlns:a16="http://schemas.microsoft.com/office/drawing/2014/main" val="2145432973"/>
                    </a:ext>
                  </a:extLst>
                </a:gridCol>
                <a:gridCol w="889290">
                  <a:extLst>
                    <a:ext uri="{9D8B030D-6E8A-4147-A177-3AD203B41FA5}">
                      <a16:colId xmlns:a16="http://schemas.microsoft.com/office/drawing/2014/main" val="1990086057"/>
                    </a:ext>
                  </a:extLst>
                </a:gridCol>
                <a:gridCol w="315087">
                  <a:extLst>
                    <a:ext uri="{9D8B030D-6E8A-4147-A177-3AD203B41FA5}">
                      <a16:colId xmlns:a16="http://schemas.microsoft.com/office/drawing/2014/main" val="3762872265"/>
                    </a:ext>
                  </a:extLst>
                </a:gridCol>
              </a:tblGrid>
              <a:tr h="105760">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245482757"/>
                  </a:ext>
                </a:extLst>
              </a:tr>
              <a:tr h="105760">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26,67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127%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70400841"/>
                  </a:ext>
                </a:extLst>
              </a:tr>
              <a:tr h="105760">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12,62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23173676"/>
                  </a:ext>
                </a:extLst>
              </a:tr>
              <a:tr h="105760">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26,67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12352469"/>
                  </a:ext>
                </a:extLst>
              </a:tr>
              <a:tr h="105760">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33,74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79774203"/>
                  </a:ext>
                </a:extLst>
              </a:tr>
              <a:tr h="105760">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16,56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06480269"/>
                  </a:ext>
                </a:extLst>
              </a:tr>
              <a:tr h="105760">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33,74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552208342"/>
                  </a:ext>
                </a:extLst>
              </a:tr>
              <a:tr h="105760">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077919852"/>
                  </a:ext>
                </a:extLst>
              </a:tr>
              <a:tr h="105760">
                <a:tc>
                  <a:txBody>
                    <a:bodyPr/>
                    <a:lstStyle/>
                    <a:p>
                      <a:pPr algn="l" fontAlgn="b"/>
                      <a:r>
                        <a:rPr lang="en-US" sz="700" b="0" i="0" u="none" strike="noStrike">
                          <a:solidFill>
                            <a:srgbClr val="000000"/>
                          </a:solidFill>
                          <a:effectLst/>
                          <a:latin typeface="Arial" panose="020B0604020202020204" pitchFamily="34" charset="0"/>
                        </a:rPr>
                        <a:t>[D7-D7] Gronau - Gronau TR 441 E [OPP] / N-1 Eemshaven-Meeden-Zwolle 380 W</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758104338"/>
                  </a:ext>
                </a:extLst>
              </a:tr>
              <a:tr h="105760">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7834278"/>
                  </a:ext>
                </a:extLst>
              </a:tr>
              <a:tr h="105760">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19,47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51950954"/>
                  </a:ext>
                </a:extLst>
              </a:tr>
              <a:tr h="105760">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896686390"/>
                  </a:ext>
                </a:extLst>
              </a:tr>
              <a:tr h="105760">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93755982"/>
                  </a:ext>
                </a:extLst>
              </a:tr>
              <a:tr h="105760">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27571124"/>
                  </a:ext>
                </a:extLst>
              </a:tr>
              <a:tr h="105760">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14,63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73289430"/>
                  </a:ext>
                </a:extLst>
              </a:tr>
              <a:tr h="105760">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638847"/>
                  </a:ext>
                </a:extLst>
              </a:tr>
              <a:tr h="105760">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863999799"/>
                  </a:ext>
                </a:extLst>
              </a:tr>
              <a:tr h="105760">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299633512"/>
                  </a:ext>
                </a:extLst>
              </a:tr>
              <a:tr h="105760">
                <a:tc>
                  <a:txBody>
                    <a:bodyPr/>
                    <a:lstStyle/>
                    <a:p>
                      <a:pPr algn="l" fontAlgn="b"/>
                      <a:r>
                        <a:rPr lang="de-DE" sz="700" b="0" i="0" u="none" strike="noStrike">
                          <a:solidFill>
                            <a:srgbClr val="000000"/>
                          </a:solidFill>
                          <a:effectLst/>
                          <a:latin typeface="Arial" panose="020B0604020202020204" pitchFamily="34" charset="0"/>
                        </a:rPr>
                        <a:t>[D2-NL] Diele - Meeden SCHWARZ [DIR] [D2] / N-1 Diele - Meeden WEISS/W</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203344495"/>
                  </a:ext>
                </a:extLst>
              </a:tr>
              <a:tr h="105760">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8975744"/>
                  </a:ext>
                </a:extLst>
              </a:tr>
              <a:tr h="105760">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69509423"/>
                  </a:ext>
                </a:extLst>
              </a:tr>
              <a:tr h="105760">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218156459"/>
                  </a:ext>
                </a:extLst>
              </a:tr>
              <a:tr h="105760">
                <a:tc>
                  <a:txBody>
                    <a:bodyPr/>
                    <a:lstStyle/>
                    <a:p>
                      <a:pPr algn="l" fontAlgn="b"/>
                      <a:r>
                        <a:rPr lang="de-DE" sz="700" b="0" i="0" u="none" strike="noStrike">
                          <a:solidFill>
                            <a:srgbClr val="000000"/>
                          </a:solidFill>
                          <a:effectLst/>
                          <a:latin typeface="Arial" panose="020B0604020202020204" pitchFamily="34" charset="0"/>
                        </a:rPr>
                        <a:t>[D2-NL] Diele - Meeden SCHWARZ [DIR] [D2] / N-1 Diele - Meeden WEISS/W</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01371824"/>
                  </a:ext>
                </a:extLst>
              </a:tr>
              <a:tr h="105760">
                <a:tc>
                  <a:txBody>
                    <a:bodyPr/>
                    <a:lstStyle/>
                    <a:p>
                      <a:pPr algn="l" fontAlgn="b"/>
                      <a:r>
                        <a:rPr lang="en-US" sz="700" b="0" i="0" u="none" strike="noStrike">
                          <a:solidFill>
                            <a:srgbClr val="000000"/>
                          </a:solidFill>
                          <a:effectLst/>
                          <a:latin typeface="Arial" panose="020B0604020202020204" pitchFamily="34" charset="0"/>
                        </a:rPr>
                        <a:t>[BE-BE] PST Zandvliet 1 [DIR] / N-1 [BE-BE] Doel - Zandvliet 380.26</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503790663"/>
                  </a:ext>
                </a:extLst>
              </a:tr>
              <a:tr h="105760">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14704079"/>
                  </a:ext>
                </a:extLst>
              </a:tr>
              <a:tr h="105760">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25,39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6486540"/>
                  </a:ext>
                </a:extLst>
              </a:tr>
              <a:tr h="105760">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996347493"/>
                  </a:ext>
                </a:extLst>
              </a:tr>
              <a:tr h="105760">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881853331"/>
                  </a:ext>
                </a:extLst>
              </a:tr>
              <a:tr h="105760">
                <a:tc>
                  <a:txBody>
                    <a:bodyPr/>
                    <a:lstStyle/>
                    <a:p>
                      <a:pPr algn="l" fontAlgn="b"/>
                      <a:r>
                        <a:rPr lang="en-US" sz="700" b="0" i="0" u="none" strike="noStrike">
                          <a:solidFill>
                            <a:srgbClr val="000000"/>
                          </a:solidFill>
                          <a:effectLst/>
                          <a:latin typeface="Arial" panose="020B0604020202020204" pitchFamily="34" charset="0"/>
                        </a:rPr>
                        <a:t>[NL-NL] Diemen-Lelystad 380 W [OPP] / N-1 Diemen-Lelystad 380 Z</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681927056"/>
                  </a:ext>
                </a:extLst>
              </a:tr>
              <a:tr h="105760">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163847904"/>
                  </a:ext>
                </a:extLst>
              </a:tr>
              <a:tr h="105760">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10531889"/>
                  </a:ext>
                </a:extLst>
              </a:tr>
              <a:tr h="105760">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30756384"/>
                  </a:ext>
                </a:extLst>
              </a:tr>
              <a:tr h="105760">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861962869"/>
                  </a:ext>
                </a:extLst>
              </a:tr>
              <a:tr h="105760">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38,39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4157874131"/>
                  </a:ext>
                </a:extLst>
              </a:tr>
              <a:tr h="105760">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97,48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82777843"/>
                  </a:ext>
                </a:extLst>
              </a:tr>
              <a:tr h="105760">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97,48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76230339"/>
                  </a:ext>
                </a:extLst>
              </a:tr>
              <a:tr h="105760">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212543219"/>
                  </a:ext>
                </a:extLst>
              </a:tr>
              <a:tr h="105760">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3109849"/>
                  </a:ext>
                </a:extLst>
              </a:tr>
              <a:tr h="105760">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19,37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90945239"/>
                  </a:ext>
                </a:extLst>
              </a:tr>
              <a:tr h="105760">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629060335"/>
                  </a:ext>
                </a:extLst>
              </a:tr>
              <a:tr h="105760">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678492783"/>
                  </a:ext>
                </a:extLst>
              </a:tr>
              <a:tr h="105760">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45,78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48162651"/>
                  </a:ext>
                </a:extLst>
              </a:tr>
              <a:tr h="105760">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30420112"/>
                  </a:ext>
                </a:extLst>
              </a:tr>
              <a:tr h="105760">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653590594"/>
                  </a:ext>
                </a:extLst>
              </a:tr>
              <a:tr h="105760">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45,78</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861515177"/>
                  </a:ext>
                </a:extLst>
              </a:tr>
            </a:tbl>
          </a:graphicData>
        </a:graphic>
      </p:graphicFrame>
    </p:spTree>
    <p:extLst>
      <p:ext uri="{BB962C8B-B14F-4D97-AF65-F5344CB8AC3E}">
        <p14:creationId xmlns:p14="http://schemas.microsoft.com/office/powerpoint/2010/main" val="32393150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BD20210110 (part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121</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10" name="Tabulka 9">
            <a:extLst>
              <a:ext uri="{FF2B5EF4-FFF2-40B4-BE49-F238E27FC236}">
                <a16:creationId xmlns:a16="http://schemas.microsoft.com/office/drawing/2014/main" id="{6C195382-E89A-4985-8EAB-CCF8284F778B}"/>
              </a:ext>
            </a:extLst>
          </p:cNvPr>
          <p:cNvGraphicFramePr>
            <a:graphicFrameLocks noGrp="1"/>
          </p:cNvGraphicFramePr>
          <p:nvPr>
            <p:extLst>
              <p:ext uri="{D42A27DB-BD31-4B8C-83A1-F6EECF244321}">
                <p14:modId xmlns:p14="http://schemas.microsoft.com/office/powerpoint/2010/main" val="2619088523"/>
              </p:ext>
            </p:extLst>
          </p:nvPr>
        </p:nvGraphicFramePr>
        <p:xfrm>
          <a:off x="2341952" y="1010304"/>
          <a:ext cx="5400001" cy="5654040"/>
        </p:xfrm>
        <a:graphic>
          <a:graphicData uri="http://schemas.openxmlformats.org/drawingml/2006/table">
            <a:tbl>
              <a:tblPr/>
              <a:tblGrid>
                <a:gridCol w="4195624">
                  <a:extLst>
                    <a:ext uri="{9D8B030D-6E8A-4147-A177-3AD203B41FA5}">
                      <a16:colId xmlns:a16="http://schemas.microsoft.com/office/drawing/2014/main" val="306171432"/>
                    </a:ext>
                  </a:extLst>
                </a:gridCol>
                <a:gridCol w="889290">
                  <a:extLst>
                    <a:ext uri="{9D8B030D-6E8A-4147-A177-3AD203B41FA5}">
                      <a16:colId xmlns:a16="http://schemas.microsoft.com/office/drawing/2014/main" val="3733654001"/>
                    </a:ext>
                  </a:extLst>
                </a:gridCol>
                <a:gridCol w="315087">
                  <a:extLst>
                    <a:ext uri="{9D8B030D-6E8A-4147-A177-3AD203B41FA5}">
                      <a16:colId xmlns:a16="http://schemas.microsoft.com/office/drawing/2014/main" val="2737684163"/>
                    </a:ext>
                  </a:extLst>
                </a:gridCol>
              </a:tblGrid>
              <a:tr h="105761">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45,72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33299253"/>
                  </a:ext>
                </a:extLst>
              </a:tr>
              <a:tr h="105761">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94292939"/>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366067223"/>
                  </a:ext>
                </a:extLst>
              </a:tr>
              <a:tr h="105761">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45,72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71872251"/>
                  </a:ext>
                </a:extLst>
              </a:tr>
              <a:tr h="105761">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57,88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47493620"/>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20549724"/>
                  </a:ext>
                </a:extLst>
              </a:tr>
              <a:tr h="105761">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57,88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517420502"/>
                  </a:ext>
                </a:extLst>
              </a:tr>
              <a:tr h="105761">
                <a:tc>
                  <a:txBody>
                    <a:bodyPr/>
                    <a:lstStyle/>
                    <a:p>
                      <a:pPr algn="l" fontAlgn="b"/>
                      <a:r>
                        <a:rPr lang="en-US"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70102093"/>
                  </a:ext>
                </a:extLst>
              </a:tr>
              <a:tr h="105761">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98718236"/>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715028448"/>
                  </a:ext>
                </a:extLst>
              </a:tr>
              <a:tr h="105761">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62,16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133868222"/>
                  </a:ext>
                </a:extLst>
              </a:tr>
              <a:tr h="105761">
                <a:tc>
                  <a:txBody>
                    <a:bodyPr/>
                    <a:lstStyle/>
                    <a:p>
                      <a:pPr algn="l" fontAlgn="b"/>
                      <a:r>
                        <a:rPr lang="en-US"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45,21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2002333"/>
                  </a:ext>
                </a:extLst>
              </a:tr>
              <a:tr h="105761">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19,67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61120921"/>
                  </a:ext>
                </a:extLst>
              </a:tr>
              <a:tr h="105761">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45,21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580713125"/>
                  </a:ext>
                </a:extLst>
              </a:tr>
              <a:tr h="105761">
                <a:tc>
                  <a:txBody>
                    <a:bodyPr/>
                    <a:lstStyle/>
                    <a:p>
                      <a:pPr algn="l" fontAlgn="b"/>
                      <a:r>
                        <a:rPr lang="en-US"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71431135"/>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91256931"/>
                  </a:ext>
                </a:extLst>
              </a:tr>
              <a:tr h="105761">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434069676"/>
                  </a:ext>
                </a:extLst>
              </a:tr>
              <a:tr h="105761">
                <a:tc>
                  <a:txBody>
                    <a:bodyPr/>
                    <a:lstStyle/>
                    <a:p>
                      <a:pPr algn="l" fontAlgn="b"/>
                      <a:r>
                        <a:rPr lang="en-US"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31258658"/>
                  </a:ext>
                </a:extLst>
              </a:tr>
              <a:tr h="208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1411362"/>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387435408"/>
                  </a:ext>
                </a:extLst>
              </a:tr>
              <a:tr h="105761">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22,06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616263660"/>
                  </a:ext>
                </a:extLst>
              </a:tr>
              <a:tr h="105761">
                <a:tc>
                  <a:txBody>
                    <a:bodyPr/>
                    <a:lstStyle/>
                    <a:p>
                      <a:pPr algn="l" fontAlgn="b"/>
                      <a:r>
                        <a:rPr lang="en-US"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47,73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30356304"/>
                  </a:ext>
                </a:extLst>
              </a:tr>
              <a:tr h="208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47,73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90444960"/>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818387768"/>
                  </a:ext>
                </a:extLst>
              </a:tr>
              <a:tr h="105761">
                <a:tc>
                  <a:txBody>
                    <a:bodyPr/>
                    <a:lstStyle/>
                    <a:p>
                      <a:pPr algn="l" fontAlgn="b"/>
                      <a:r>
                        <a:rPr lang="en-US"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84,07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71534160"/>
                  </a:ext>
                </a:extLst>
              </a:tr>
              <a:tr h="208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84,07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6661110"/>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823642251"/>
                  </a:ext>
                </a:extLst>
              </a:tr>
              <a:tr h="105761">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31,69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27388540"/>
                  </a:ext>
                </a:extLst>
              </a:tr>
              <a:tr h="105761">
                <a:tc>
                  <a:txBody>
                    <a:bodyPr/>
                    <a:lstStyle/>
                    <a:p>
                      <a:pPr algn="l" fontAlgn="b"/>
                      <a:r>
                        <a:rPr lang="en-US"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68,18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15722931"/>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7778555"/>
                  </a:ext>
                </a:extLst>
              </a:tr>
              <a:tr h="105761">
                <a:tc>
                  <a:txBody>
                    <a:bodyPr/>
                    <a:lstStyle/>
                    <a:p>
                      <a:pPr algn="l" fontAlgn="b"/>
                      <a:r>
                        <a:rPr lang="de-DE" sz="700" b="0" i="0" u="none" strike="noStrike">
                          <a:solidFill>
                            <a:srgbClr val="000000"/>
                          </a:solidFill>
                          <a:effectLst/>
                          <a:latin typeface="Arial" panose="020B0604020202020204" pitchFamily="34" charset="0"/>
                        </a:rPr>
                        <a:t>[D2-NL] Diele - Meeden SCHWARZ [DIR] [D2] / N-1 Diele - Meeden WEISS/W</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234094366"/>
                  </a:ext>
                </a:extLst>
              </a:tr>
              <a:tr h="105761">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68,18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195006295"/>
                  </a:ext>
                </a:extLst>
              </a:tr>
              <a:tr h="105761">
                <a:tc>
                  <a:txBody>
                    <a:bodyPr/>
                    <a:lstStyle/>
                    <a:p>
                      <a:pPr algn="l" fontAlgn="b"/>
                      <a:r>
                        <a:rPr lang="en-US"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75,17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85029588"/>
                  </a:ext>
                </a:extLst>
              </a:tr>
              <a:tr h="208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75,17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81626274"/>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659325552"/>
                  </a:ext>
                </a:extLst>
              </a:tr>
              <a:tr h="105761">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0,94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229164750"/>
                  </a:ext>
                </a:extLst>
              </a:tr>
              <a:tr h="105761">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99789499"/>
                  </a:ext>
                </a:extLst>
              </a:tr>
              <a:tr h="105761">
                <a:tc>
                  <a:txBody>
                    <a:bodyPr/>
                    <a:lstStyle/>
                    <a:p>
                      <a:pPr algn="l" fontAlgn="b"/>
                      <a:r>
                        <a:rPr lang="en-US"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66,77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51513012"/>
                  </a:ext>
                </a:extLst>
              </a:tr>
              <a:tr h="208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58610798"/>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77894330"/>
                  </a:ext>
                </a:extLst>
              </a:tr>
              <a:tr h="105761">
                <a:tc>
                  <a:txBody>
                    <a:bodyPr/>
                    <a:lstStyle/>
                    <a:p>
                      <a:pPr algn="l" fontAlgn="b"/>
                      <a:r>
                        <a:rPr lang="en-US" sz="700" b="0" i="0" u="none" strike="noStrike">
                          <a:solidFill>
                            <a:srgbClr val="000000"/>
                          </a:solidFill>
                          <a:effectLst/>
                          <a:latin typeface="Arial" panose="020B0604020202020204" pitchFamily="34" charset="0"/>
                        </a:rPr>
                        <a:t>[BE-BE] PST Zandvliet 1 [DIR] / N-1 [BE-BE] PST Zandvliet 2</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26,85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775311001"/>
                  </a:ext>
                </a:extLst>
              </a:tr>
              <a:tr h="105761">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66,77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78036110"/>
                  </a:ext>
                </a:extLst>
              </a:tr>
              <a:tr h="105761">
                <a:tc>
                  <a:txBody>
                    <a:bodyPr/>
                    <a:lstStyle/>
                    <a:p>
                      <a:pPr algn="l" fontAlgn="b"/>
                      <a:r>
                        <a:rPr lang="en-US"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217,56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40448239"/>
                  </a:ext>
                </a:extLst>
              </a:tr>
              <a:tr h="208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6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217,56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07325203"/>
                  </a:ext>
                </a:extLst>
              </a:tr>
              <a:tr h="10576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661322913"/>
                  </a:ext>
                </a:extLst>
              </a:tr>
              <a:tr h="105761">
                <a:tc>
                  <a:txBody>
                    <a:bodyPr/>
                    <a:lstStyle/>
                    <a:p>
                      <a:pPr algn="l" fontAlgn="b"/>
                      <a:r>
                        <a:rPr lang="en-US" sz="700" b="0" i="0" u="none" strike="noStrike">
                          <a:solidFill>
                            <a:srgbClr val="000000"/>
                          </a:solidFill>
                          <a:effectLst/>
                          <a:latin typeface="Arial" panose="020B0604020202020204" pitchFamily="34" charset="0"/>
                        </a:rPr>
                        <a:t>[RO-RO] TR Portile de Fier 400/220 1 [OPP] / N-1 Portile de Fier - Resita</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155,14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849269585"/>
                  </a:ext>
                </a:extLst>
              </a:tr>
              <a:tr h="105761">
                <a:tc>
                  <a:txBody>
                    <a:bodyPr/>
                    <a:lstStyle/>
                    <a:p>
                      <a:pPr algn="l" fontAlgn="b"/>
                      <a:r>
                        <a:rPr lang="en-US" sz="700" b="0" i="0" u="none" strike="noStrike">
                          <a:solidFill>
                            <a:srgbClr val="000000"/>
                          </a:solidFill>
                          <a:effectLst/>
                          <a:latin typeface="Arial" panose="020B0604020202020204" pitchFamily="34" charset="0"/>
                        </a:rPr>
                        <a:t>[BE-BE] Doel - Zandvliet 380.26 [OPP] / N-1 [BE-BE] PST Zandvliet 1</a:t>
                      </a:r>
                    </a:p>
                  </a:txBody>
                  <a:tcPr marL="7465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14,11</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213627495"/>
                  </a:ext>
                </a:extLst>
              </a:tr>
            </a:tbl>
          </a:graphicData>
        </a:graphic>
      </p:graphicFrame>
    </p:spTree>
    <p:extLst>
      <p:ext uri="{BB962C8B-B14F-4D97-AF65-F5344CB8AC3E}">
        <p14:creationId xmlns:p14="http://schemas.microsoft.com/office/powerpoint/2010/main" val="17082372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BD20210111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10" name="Tabulka 9">
            <a:extLst>
              <a:ext uri="{FF2B5EF4-FFF2-40B4-BE49-F238E27FC236}">
                <a16:creationId xmlns:a16="http://schemas.microsoft.com/office/drawing/2014/main" id="{5729A098-8AE3-4026-838E-EA32592FD689}"/>
              </a:ext>
            </a:extLst>
          </p:cNvPr>
          <p:cNvGraphicFramePr>
            <a:graphicFrameLocks noGrp="1"/>
          </p:cNvGraphicFramePr>
          <p:nvPr>
            <p:extLst>
              <p:ext uri="{D42A27DB-BD31-4B8C-83A1-F6EECF244321}">
                <p14:modId xmlns:p14="http://schemas.microsoft.com/office/powerpoint/2010/main" val="3353229940"/>
              </p:ext>
            </p:extLst>
          </p:nvPr>
        </p:nvGraphicFramePr>
        <p:xfrm>
          <a:off x="1801953" y="1080000"/>
          <a:ext cx="6480000" cy="5076480"/>
        </p:xfrm>
        <a:graphic>
          <a:graphicData uri="http://schemas.openxmlformats.org/drawingml/2006/table">
            <a:tbl>
              <a:tblPr/>
              <a:tblGrid>
                <a:gridCol w="5034749">
                  <a:extLst>
                    <a:ext uri="{9D8B030D-6E8A-4147-A177-3AD203B41FA5}">
                      <a16:colId xmlns:a16="http://schemas.microsoft.com/office/drawing/2014/main" val="445122590"/>
                    </a:ext>
                  </a:extLst>
                </a:gridCol>
                <a:gridCol w="1067147">
                  <a:extLst>
                    <a:ext uri="{9D8B030D-6E8A-4147-A177-3AD203B41FA5}">
                      <a16:colId xmlns:a16="http://schemas.microsoft.com/office/drawing/2014/main" val="3534150840"/>
                    </a:ext>
                  </a:extLst>
                </a:gridCol>
                <a:gridCol w="378104">
                  <a:extLst>
                    <a:ext uri="{9D8B030D-6E8A-4147-A177-3AD203B41FA5}">
                      <a16:colId xmlns:a16="http://schemas.microsoft.com/office/drawing/2014/main" val="1432511950"/>
                    </a:ext>
                  </a:extLst>
                </a:gridCol>
              </a:tblGrid>
              <a:tr h="126912">
                <a:tc>
                  <a:txBody>
                    <a:bodyPr/>
                    <a:lstStyle/>
                    <a:p>
                      <a:pPr algn="l" fontAlgn="b"/>
                      <a:r>
                        <a:rPr lang="en-US"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701928640"/>
                  </a:ext>
                </a:extLst>
              </a:tr>
              <a:tr h="126912">
                <a:tc>
                  <a:txBody>
                    <a:bodyPr/>
                    <a:lstStyle/>
                    <a:p>
                      <a:pPr algn="l" fontAlgn="b"/>
                      <a:r>
                        <a:rPr lang="en-US"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200,31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128%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4290898"/>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200,31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63385816"/>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37220921"/>
                  </a:ext>
                </a:extLst>
              </a:tr>
              <a:tr h="126912">
                <a:tc>
                  <a:txBody>
                    <a:bodyPr/>
                    <a:lstStyle/>
                    <a:p>
                      <a:pPr algn="l" fontAlgn="b"/>
                      <a:r>
                        <a:rPr lang="en-US"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134,72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87155621"/>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134,72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7966363"/>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81100902"/>
                  </a:ext>
                </a:extLst>
              </a:tr>
              <a:tr h="126912">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859385761"/>
                  </a:ext>
                </a:extLst>
              </a:tr>
              <a:tr h="126912">
                <a:tc>
                  <a:txBody>
                    <a:bodyPr/>
                    <a:lstStyle/>
                    <a:p>
                      <a:pPr algn="l" fontAlgn="b"/>
                      <a:r>
                        <a:rPr lang="en-US"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127,47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53433431"/>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127,47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01459194"/>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677413948"/>
                  </a:ext>
                </a:extLst>
              </a:tr>
              <a:tr h="126912">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[BE-FR] Achene - Lonny 380.19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7,67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097851392"/>
                  </a:ext>
                </a:extLst>
              </a:tr>
              <a:tr h="126912">
                <a:tc>
                  <a:txBody>
                    <a:bodyPr/>
                    <a:lstStyle/>
                    <a:p>
                      <a:pPr algn="l" fontAlgn="b"/>
                      <a:r>
                        <a:rPr lang="en-US"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122,03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37413413"/>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122,03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96360279"/>
                  </a:ext>
                </a:extLst>
              </a:tr>
              <a:tr h="126912">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[BE-FR] Achene - Lonny 380.19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13,31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202652990"/>
                  </a:ext>
                </a:extLst>
              </a:tr>
              <a:tr h="126912">
                <a:tc>
                  <a:txBody>
                    <a:bodyPr/>
                    <a:lstStyle/>
                    <a:p>
                      <a:pPr algn="l" fontAlgn="b"/>
                      <a:r>
                        <a:rPr lang="en-US"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95,68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80500679"/>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95,68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68602666"/>
                  </a:ext>
                </a:extLst>
              </a:tr>
              <a:tr h="126912">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[BE-FR] Achene - Lonny 380.19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10,44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17730780"/>
                  </a:ext>
                </a:extLst>
              </a:tr>
              <a:tr h="126912">
                <a:tc>
                  <a:txBody>
                    <a:bodyPr/>
                    <a:lstStyle/>
                    <a:p>
                      <a:pPr algn="l" fontAlgn="b"/>
                      <a:r>
                        <a:rPr lang="en-US"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130,88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22370176"/>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130,88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13459340"/>
                  </a:ext>
                </a:extLst>
              </a:tr>
              <a:tr h="126912">
                <a:tc>
                  <a:txBody>
                    <a:bodyPr/>
                    <a:lstStyle/>
                    <a:p>
                      <a:pPr algn="l" fontAlgn="b"/>
                      <a:r>
                        <a:rPr lang="en-US" sz="800" b="0" i="0" u="none" strike="noStrike">
                          <a:solidFill>
                            <a:srgbClr val="000000"/>
                          </a:solidFill>
                          <a:effectLst/>
                          <a:latin typeface="Arial" panose="020B0604020202020204" pitchFamily="34" charset="0"/>
                        </a:rPr>
                        <a:t>[D4-D7] Pulverdingen - Hoheneck  HO PU WS [OPP] [D7] / N-1 Buerstadt - Lambsheim BUERST W</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05998255"/>
                  </a:ext>
                </a:extLst>
              </a:tr>
              <a:tr h="126912">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[BE-FR] Achene - Lonny 380.19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16,11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495180278"/>
                  </a:ext>
                </a:extLst>
              </a:tr>
              <a:tr h="126912">
                <a:tc>
                  <a:txBody>
                    <a:bodyPr/>
                    <a:lstStyle/>
                    <a:p>
                      <a:pPr algn="l" fontAlgn="b"/>
                      <a:r>
                        <a:rPr lang="en-US"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57,53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37860451"/>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60131700"/>
                  </a:ext>
                </a:extLst>
              </a:tr>
              <a:tr h="126912">
                <a:tc>
                  <a:txBody>
                    <a:bodyPr/>
                    <a:lstStyle/>
                    <a:p>
                      <a:pPr algn="l" fontAlgn="b"/>
                      <a:r>
                        <a:rPr lang="en-US" sz="800" b="0" i="0" u="none" strike="noStrike">
                          <a:solidFill>
                            <a:srgbClr val="000000"/>
                          </a:solidFill>
                          <a:effectLst/>
                          <a:latin typeface="Arial" panose="020B0604020202020204" pitchFamily="34" charset="0"/>
                        </a:rPr>
                        <a:t>[BE-BE] PST Zandvliet 1 [DIR]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57,53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719706616"/>
                  </a:ext>
                </a:extLst>
              </a:tr>
              <a:tr h="126912">
                <a:tc>
                  <a:txBody>
                    <a:bodyPr/>
                    <a:lstStyle/>
                    <a:p>
                      <a:pPr algn="l" fontAlgn="b"/>
                      <a:r>
                        <a:rPr lang="en-US" sz="800" b="0" i="0" u="none" strike="noStrike">
                          <a:solidFill>
                            <a:srgbClr val="000000"/>
                          </a:solidFill>
                          <a:effectLst/>
                          <a:latin typeface="Arial" panose="020B0604020202020204" pitchFamily="34" charset="0"/>
                        </a:rPr>
                        <a:t>[D4-D7] Pulverdingen - Hoheneck  HO PU WS [OPP] [D7] / N-1 Buerstadt - Lambsheim BUERST W</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4,08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676988066"/>
                  </a:ext>
                </a:extLst>
              </a:tr>
              <a:tr h="126912">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[BE-FR] Achene - Lonny 380.19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19,32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559215419"/>
                  </a:ext>
                </a:extLst>
              </a:tr>
              <a:tr h="126912">
                <a:tc>
                  <a:txBody>
                    <a:bodyPr/>
                    <a:lstStyle/>
                    <a:p>
                      <a:pPr algn="l" fontAlgn="b"/>
                      <a:r>
                        <a:rPr lang="en-US"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97,01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53616752"/>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27973101"/>
                  </a:ext>
                </a:extLst>
              </a:tr>
              <a:tr h="126912">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97,01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464433605"/>
                  </a:ext>
                </a:extLst>
              </a:tr>
              <a:tr h="126912">
                <a:tc>
                  <a:txBody>
                    <a:bodyPr/>
                    <a:lstStyle/>
                    <a:p>
                      <a:pPr algn="l" fontAlgn="b"/>
                      <a:r>
                        <a:rPr lang="en-US"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101,87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038809"/>
                  </a:ext>
                </a:extLst>
              </a:tr>
              <a:tr h="126912">
                <a:tc>
                  <a:txBody>
                    <a:bodyPr/>
                    <a:lstStyle/>
                    <a:p>
                      <a:pPr algn="l" fontAlgn="b"/>
                      <a:r>
                        <a:rPr lang="en-US" sz="800" b="0" i="0" u="none" strike="noStrike">
                          <a:solidFill>
                            <a:srgbClr val="000000"/>
                          </a:solidFill>
                          <a:effectLst/>
                          <a:latin typeface="Arial" panose="020B0604020202020204" pitchFamily="34" charset="0"/>
                        </a:rPr>
                        <a:t>[NL-NL] Diemen-Lelystad 380 W [OPP] / N-1 Diemen-Lelystad 380 Z</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39,46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13997093"/>
                  </a:ext>
                </a:extLst>
              </a:tr>
              <a:tr h="126912">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13,97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310722037"/>
                  </a:ext>
                </a:extLst>
              </a:tr>
              <a:tr h="126912">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101,87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2092722884"/>
                  </a:ext>
                </a:extLst>
              </a:tr>
              <a:tr h="126912">
                <a:tc>
                  <a:txBody>
                    <a:bodyPr/>
                    <a:lstStyle/>
                    <a:p>
                      <a:pPr algn="l" fontAlgn="b"/>
                      <a:r>
                        <a:rPr lang="en-US"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528,11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705932"/>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14,34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76768821"/>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528,11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496285869"/>
                  </a:ext>
                </a:extLst>
              </a:tr>
              <a:tr h="126912">
                <a:tc>
                  <a:txBody>
                    <a:bodyPr/>
                    <a:lstStyle/>
                    <a:p>
                      <a:pPr algn="l" fontAlgn="b"/>
                      <a:r>
                        <a:rPr lang="en-US"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115,89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82735316"/>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115,89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44399230"/>
                  </a:ext>
                </a:extLst>
              </a:tr>
              <a:tr h="126912">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81,2</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3977720699"/>
                  </a:ext>
                </a:extLst>
              </a:tr>
            </a:tbl>
          </a:graphicData>
        </a:graphic>
      </p:graphicFrame>
    </p:spTree>
    <p:extLst>
      <p:ext uri="{BB962C8B-B14F-4D97-AF65-F5344CB8AC3E}">
        <p14:creationId xmlns:p14="http://schemas.microsoft.com/office/powerpoint/2010/main" val="36429952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BD20210111 (part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123</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11" name="Tabulka 10">
            <a:extLst>
              <a:ext uri="{FF2B5EF4-FFF2-40B4-BE49-F238E27FC236}">
                <a16:creationId xmlns:a16="http://schemas.microsoft.com/office/drawing/2014/main" id="{ECCA7E90-564E-4311-B2EF-C93D452EA2D8}"/>
              </a:ext>
            </a:extLst>
          </p:cNvPr>
          <p:cNvGraphicFramePr>
            <a:graphicFrameLocks noGrp="1"/>
          </p:cNvGraphicFramePr>
          <p:nvPr>
            <p:extLst>
              <p:ext uri="{D42A27DB-BD31-4B8C-83A1-F6EECF244321}">
                <p14:modId xmlns:p14="http://schemas.microsoft.com/office/powerpoint/2010/main" val="797469049"/>
              </p:ext>
            </p:extLst>
          </p:nvPr>
        </p:nvGraphicFramePr>
        <p:xfrm>
          <a:off x="1801953" y="1080000"/>
          <a:ext cx="6480000" cy="4822694"/>
        </p:xfrm>
        <a:graphic>
          <a:graphicData uri="http://schemas.openxmlformats.org/drawingml/2006/table">
            <a:tbl>
              <a:tblPr/>
              <a:tblGrid>
                <a:gridCol w="5034748">
                  <a:extLst>
                    <a:ext uri="{9D8B030D-6E8A-4147-A177-3AD203B41FA5}">
                      <a16:colId xmlns:a16="http://schemas.microsoft.com/office/drawing/2014/main" val="3510883024"/>
                    </a:ext>
                  </a:extLst>
                </a:gridCol>
                <a:gridCol w="1067148">
                  <a:extLst>
                    <a:ext uri="{9D8B030D-6E8A-4147-A177-3AD203B41FA5}">
                      <a16:colId xmlns:a16="http://schemas.microsoft.com/office/drawing/2014/main" val="1042823325"/>
                    </a:ext>
                  </a:extLst>
                </a:gridCol>
                <a:gridCol w="378104">
                  <a:extLst>
                    <a:ext uri="{9D8B030D-6E8A-4147-A177-3AD203B41FA5}">
                      <a16:colId xmlns:a16="http://schemas.microsoft.com/office/drawing/2014/main" val="501756667"/>
                    </a:ext>
                  </a:extLst>
                </a:gridCol>
              </a:tblGrid>
              <a:tr h="126913">
                <a:tc>
                  <a:txBody>
                    <a:bodyPr/>
                    <a:lstStyle/>
                    <a:p>
                      <a:pPr algn="l" fontAlgn="b"/>
                      <a:r>
                        <a:rPr lang="en-US"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88,82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450559"/>
                  </a:ext>
                </a:extLst>
              </a:tr>
              <a:tr h="126913">
                <a:tc>
                  <a:txBody>
                    <a:bodyPr/>
                    <a:lstStyle/>
                    <a:p>
                      <a:pPr algn="l" fontAlgn="b"/>
                      <a:r>
                        <a:rPr lang="en-US" sz="800" b="0" i="0" u="none" strike="noStrike">
                          <a:solidFill>
                            <a:srgbClr val="000000"/>
                          </a:solidFill>
                          <a:effectLst/>
                          <a:latin typeface="Arial" panose="020B0604020202020204" pitchFamily="34" charset="0"/>
                        </a:rPr>
                        <a:t>[PL-PL] Mikulowa AT1 [OPP] / N-1 Remptendorf - Redwitz 413</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16,92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16821303"/>
                  </a:ext>
                </a:extLst>
              </a:tr>
              <a:tr h="126913">
                <a:tc>
                  <a:txBody>
                    <a:bodyPr/>
                    <a:lstStyle/>
                    <a:p>
                      <a:pPr algn="l" fontAlgn="b"/>
                      <a:r>
                        <a:rPr lang="en-US" sz="800" b="0" i="0" u="none" strike="noStrike">
                          <a:solidFill>
                            <a:srgbClr val="000000"/>
                          </a:solidFill>
                          <a:effectLst/>
                          <a:latin typeface="Arial" panose="020B0604020202020204" pitchFamily="34" charset="0"/>
                        </a:rPr>
                        <a:t>[NL-NL] Diemen-Lelystad 380 W [OPP] / N-1 Diemen-Lelystad 380 Z</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37,31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531345073"/>
                  </a:ext>
                </a:extLst>
              </a:tr>
              <a:tr h="126913">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10,34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519231623"/>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88,82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46730717"/>
                  </a:ext>
                </a:extLst>
              </a:tr>
              <a:tr h="126913">
                <a:tc>
                  <a:txBody>
                    <a:bodyPr/>
                    <a:lstStyle/>
                    <a:p>
                      <a:pPr algn="l" fontAlgn="b"/>
                      <a:r>
                        <a:rPr lang="en-US"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85,37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7603775"/>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32,32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00771896"/>
                  </a:ext>
                </a:extLst>
              </a:tr>
              <a:tr h="126913">
                <a:tc>
                  <a:txBody>
                    <a:bodyPr/>
                    <a:lstStyle/>
                    <a:p>
                      <a:pPr algn="l" fontAlgn="b"/>
                      <a:r>
                        <a:rPr lang="en-US" sz="800" b="0" i="0" u="none" strike="noStrike">
                          <a:solidFill>
                            <a:srgbClr val="000000"/>
                          </a:solidFill>
                          <a:effectLst/>
                          <a:latin typeface="Arial" panose="020B0604020202020204" pitchFamily="34" charset="0"/>
                        </a:rPr>
                        <a:t>[PL-PL] Mikulowa AT1 [OPP] / N-1 Remptendorf - Redwitz 413</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18,84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974121619"/>
                  </a:ext>
                </a:extLst>
              </a:tr>
              <a:tr h="126913">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22,47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599389110"/>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85,37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948184575"/>
                  </a:ext>
                </a:extLst>
              </a:tr>
              <a:tr h="126913">
                <a:tc>
                  <a:txBody>
                    <a:bodyPr/>
                    <a:lstStyle/>
                    <a:p>
                      <a:pPr algn="l" fontAlgn="b"/>
                      <a:r>
                        <a:rPr lang="en-US"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76,57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36743253"/>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29,07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9277930"/>
                  </a:ext>
                </a:extLst>
              </a:tr>
              <a:tr h="126913">
                <a:tc>
                  <a:txBody>
                    <a:bodyPr/>
                    <a:lstStyle/>
                    <a:p>
                      <a:pPr algn="l" fontAlgn="b"/>
                      <a:r>
                        <a:rPr lang="en-US" sz="800" b="0" i="0" u="none" strike="noStrike">
                          <a:solidFill>
                            <a:srgbClr val="000000"/>
                          </a:solidFill>
                          <a:effectLst/>
                          <a:latin typeface="Arial" panose="020B0604020202020204" pitchFamily="34" charset="0"/>
                        </a:rPr>
                        <a:t>[PL-PL] Mikulowa AT1 [OPP]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27,37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4233269054"/>
                  </a:ext>
                </a:extLst>
              </a:tr>
              <a:tr h="126913">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20,04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4210174535"/>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76,57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3903367229"/>
                  </a:ext>
                </a:extLst>
              </a:tr>
              <a:tr h="126913">
                <a:tc>
                  <a:txBody>
                    <a:bodyPr/>
                    <a:lstStyle/>
                    <a:p>
                      <a:pPr algn="l" fontAlgn="b"/>
                      <a:r>
                        <a:rPr lang="en-US"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72,81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33496399"/>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28,14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71692192"/>
                  </a:ext>
                </a:extLst>
              </a:tr>
              <a:tr h="126913">
                <a:tc>
                  <a:txBody>
                    <a:bodyPr/>
                    <a:lstStyle/>
                    <a:p>
                      <a:pPr algn="l" fontAlgn="b"/>
                      <a:r>
                        <a:rPr lang="en-US" sz="800" b="0" i="0" u="none" strike="noStrike">
                          <a:solidFill>
                            <a:srgbClr val="000000"/>
                          </a:solidFill>
                          <a:effectLst/>
                          <a:latin typeface="Arial" panose="020B0604020202020204" pitchFamily="34" charset="0"/>
                        </a:rPr>
                        <a:t>[PL-PL] Mikulowa AT1 [OPP] / N-1 Remptendorf - Redwitz 413</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30,89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111562249"/>
                  </a:ext>
                </a:extLst>
              </a:tr>
              <a:tr h="126913">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18,88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719728053"/>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72,81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948597177"/>
                  </a:ext>
                </a:extLst>
              </a:tr>
              <a:tr h="126913">
                <a:tc>
                  <a:txBody>
                    <a:bodyPr/>
                    <a:lstStyle/>
                    <a:p>
                      <a:pPr algn="l" fontAlgn="b"/>
                      <a:r>
                        <a:rPr lang="en-US"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67,19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97905744"/>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3715720"/>
                  </a:ext>
                </a:extLst>
              </a:tr>
              <a:tr h="126913">
                <a:tc>
                  <a:txBody>
                    <a:bodyPr/>
                    <a:lstStyle/>
                    <a:p>
                      <a:pPr algn="l" fontAlgn="b"/>
                      <a:r>
                        <a:rPr lang="en-US" sz="800" b="0" i="0" u="none" strike="noStrike">
                          <a:solidFill>
                            <a:srgbClr val="000000"/>
                          </a:solidFill>
                          <a:effectLst/>
                          <a:latin typeface="Arial" panose="020B0604020202020204" pitchFamily="34" charset="0"/>
                        </a:rPr>
                        <a:t>[PL-PL] Mikulowa AT1 [OPP] / N-1 Mirovka - Cebin</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30,33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4062675465"/>
                  </a:ext>
                </a:extLst>
              </a:tr>
              <a:tr h="126913">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21,32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423751023"/>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67,19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703943525"/>
                  </a:ext>
                </a:extLst>
              </a:tr>
              <a:tr h="126913">
                <a:tc>
                  <a:txBody>
                    <a:bodyPr/>
                    <a:lstStyle/>
                    <a:p>
                      <a:pPr algn="l" fontAlgn="b"/>
                      <a:r>
                        <a:rPr lang="en-US"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114,48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98226647"/>
                  </a:ext>
                </a:extLst>
              </a:tr>
              <a:tr h="126913">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114,48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39761648"/>
                  </a:ext>
                </a:extLst>
              </a:tr>
              <a:tr h="126913">
                <a:tc>
                  <a:txBody>
                    <a:bodyPr/>
                    <a:lstStyle/>
                    <a:p>
                      <a:pPr algn="l" fontAlgn="b"/>
                      <a:r>
                        <a:rPr lang="en-US" sz="800" b="0" i="0" u="none" strike="noStrike">
                          <a:solidFill>
                            <a:srgbClr val="000000"/>
                          </a:solidFill>
                          <a:effectLst/>
                          <a:latin typeface="Arial" panose="020B0604020202020204" pitchFamily="34" charset="0"/>
                        </a:rPr>
                        <a:t>[D8-PL] Vierraden - Krajnik 1 [OPP] [PL] / N-1 Krajnik - Plewiska</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8,58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210208064"/>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62,28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683626174"/>
                  </a:ext>
                </a:extLst>
              </a:tr>
              <a:tr h="126913">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8,85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974814906"/>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72,36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55497420"/>
                  </a:ext>
                </a:extLst>
              </a:tr>
              <a:tr h="126913">
                <a:tc>
                  <a:txBody>
                    <a:bodyPr/>
                    <a:lstStyle/>
                    <a:p>
                      <a:pPr algn="l" fontAlgn="b"/>
                      <a:r>
                        <a:rPr lang="en-US"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191,81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5716126"/>
                  </a:ext>
                </a:extLst>
              </a:tr>
              <a:tr h="126913">
                <a:tc>
                  <a:txBody>
                    <a:bodyPr/>
                    <a:lstStyle/>
                    <a:p>
                      <a:pPr algn="l" fontAlgn="b"/>
                      <a:r>
                        <a:rPr lang="en-US" sz="800" b="0" i="0" u="none" strike="noStrike">
                          <a:solidFill>
                            <a:srgbClr val="000000"/>
                          </a:solidFill>
                          <a:effectLst/>
                          <a:latin typeface="Arial" panose="020B0604020202020204" pitchFamily="34" charset="0"/>
                        </a:rPr>
                        <a:t>[SK-PL] Lemesany - Krosno Iskrz 1 [DIR] [PL] / N-1 Lemesany - Krosno Iskrz 2</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2780001"/>
                  </a:ext>
                </a:extLst>
              </a:tr>
              <a:tr h="126913">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73,78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4233689231"/>
                  </a:ext>
                </a:extLst>
              </a:tr>
              <a:tr h="12691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4,13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471949532"/>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191,81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68631536"/>
                  </a:ext>
                </a:extLst>
              </a:tr>
              <a:tr h="126913">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6,25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737033203"/>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47,88</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622375908"/>
                  </a:ext>
                </a:extLst>
              </a:tr>
            </a:tbl>
          </a:graphicData>
        </a:graphic>
      </p:graphicFrame>
    </p:spTree>
    <p:extLst>
      <p:ext uri="{BB962C8B-B14F-4D97-AF65-F5344CB8AC3E}">
        <p14:creationId xmlns:p14="http://schemas.microsoft.com/office/powerpoint/2010/main" val="2057418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BD20210111 (part III)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124</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10" name="Tabulka 9">
            <a:extLst>
              <a:ext uri="{FF2B5EF4-FFF2-40B4-BE49-F238E27FC236}">
                <a16:creationId xmlns:a16="http://schemas.microsoft.com/office/drawing/2014/main" id="{DFFA4FBC-8097-45F3-8411-57BCFF88D83D}"/>
              </a:ext>
            </a:extLst>
          </p:cNvPr>
          <p:cNvGraphicFramePr>
            <a:graphicFrameLocks noGrp="1"/>
          </p:cNvGraphicFramePr>
          <p:nvPr>
            <p:extLst>
              <p:ext uri="{D42A27DB-BD31-4B8C-83A1-F6EECF244321}">
                <p14:modId xmlns:p14="http://schemas.microsoft.com/office/powerpoint/2010/main" val="3948886312"/>
              </p:ext>
            </p:extLst>
          </p:nvPr>
        </p:nvGraphicFramePr>
        <p:xfrm>
          <a:off x="1619999" y="1265341"/>
          <a:ext cx="6480001" cy="4563959"/>
        </p:xfrm>
        <a:graphic>
          <a:graphicData uri="http://schemas.openxmlformats.org/drawingml/2006/table">
            <a:tbl>
              <a:tblPr/>
              <a:tblGrid>
                <a:gridCol w="5034749">
                  <a:extLst>
                    <a:ext uri="{9D8B030D-6E8A-4147-A177-3AD203B41FA5}">
                      <a16:colId xmlns:a16="http://schemas.microsoft.com/office/drawing/2014/main" val="3006184956"/>
                    </a:ext>
                  </a:extLst>
                </a:gridCol>
                <a:gridCol w="1067148">
                  <a:extLst>
                    <a:ext uri="{9D8B030D-6E8A-4147-A177-3AD203B41FA5}">
                      <a16:colId xmlns:a16="http://schemas.microsoft.com/office/drawing/2014/main" val="1302023033"/>
                    </a:ext>
                  </a:extLst>
                </a:gridCol>
                <a:gridCol w="378104">
                  <a:extLst>
                    <a:ext uri="{9D8B030D-6E8A-4147-A177-3AD203B41FA5}">
                      <a16:colId xmlns:a16="http://schemas.microsoft.com/office/drawing/2014/main" val="1154567295"/>
                    </a:ext>
                  </a:extLst>
                </a:gridCol>
              </a:tblGrid>
              <a:tr h="126913">
                <a:tc>
                  <a:txBody>
                    <a:bodyPr/>
                    <a:lstStyle/>
                    <a:p>
                      <a:pPr algn="l" fontAlgn="b"/>
                      <a:r>
                        <a:rPr lang="en-US"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142,75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5920618"/>
                  </a:ext>
                </a:extLst>
              </a:tr>
              <a:tr h="126913">
                <a:tc>
                  <a:txBody>
                    <a:bodyPr/>
                    <a:lstStyle/>
                    <a:p>
                      <a:pPr algn="l" fontAlgn="b"/>
                      <a:r>
                        <a:rPr lang="en-US" sz="800" b="0" i="0" u="none" strike="noStrike">
                          <a:solidFill>
                            <a:srgbClr val="000000"/>
                          </a:solidFill>
                          <a:effectLst/>
                          <a:latin typeface="Arial" panose="020B0604020202020204" pitchFamily="34" charset="0"/>
                        </a:rPr>
                        <a:t>[AT-D2] St. Peter 2 - Pleinting 258 [OPP] [AT] / N-1 St. Peter - Altheim_Simbach 233_230</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79,48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5960543"/>
                  </a:ext>
                </a:extLst>
              </a:tr>
              <a:tr h="12691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4,41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315454667"/>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142,75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287517760"/>
                  </a:ext>
                </a:extLst>
              </a:tr>
              <a:tr h="126913">
                <a:tc>
                  <a:txBody>
                    <a:bodyPr/>
                    <a:lstStyle/>
                    <a:p>
                      <a:pPr algn="l" fontAlgn="b"/>
                      <a:r>
                        <a:rPr lang="en-US" sz="800" b="0" i="0" u="none" strike="noStrike">
                          <a:solidFill>
                            <a:srgbClr val="000000"/>
                          </a:solidFill>
                          <a:effectLst/>
                          <a:latin typeface="Arial" panose="020B0604020202020204" pitchFamily="34" charset="0"/>
                        </a:rPr>
                        <a:t>[PL-PL] Mikulowa AT1 [OPP] / N-1 Mirovka - Cebin</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15,91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908143423"/>
                  </a:ext>
                </a:extLst>
              </a:tr>
              <a:tr h="126913">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50,79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813303000"/>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129,69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619241078"/>
                  </a:ext>
                </a:extLst>
              </a:tr>
              <a:tr h="126913">
                <a:tc>
                  <a:txBody>
                    <a:bodyPr/>
                    <a:lstStyle/>
                    <a:p>
                      <a:pPr algn="l" fontAlgn="b"/>
                      <a:r>
                        <a:rPr lang="en-US"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187,18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03059137"/>
                  </a:ext>
                </a:extLst>
              </a:tr>
              <a:tr h="126913">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187,18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2117817"/>
                  </a:ext>
                </a:extLst>
              </a:tr>
              <a:tr h="12691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5,18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582087228"/>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140,76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929851789"/>
                  </a:ext>
                </a:extLst>
              </a:tr>
              <a:tr h="126913">
                <a:tc>
                  <a:txBody>
                    <a:bodyPr/>
                    <a:lstStyle/>
                    <a:p>
                      <a:pPr algn="l" fontAlgn="b"/>
                      <a:r>
                        <a:rPr lang="en-US" sz="800" b="0" i="0" u="none" strike="noStrike">
                          <a:solidFill>
                            <a:srgbClr val="000000"/>
                          </a:solidFill>
                          <a:effectLst/>
                          <a:latin typeface="Arial" panose="020B0604020202020204" pitchFamily="34" charset="0"/>
                        </a:rPr>
                        <a:t>[PL-PL] Mikulowa AT1 [OPP] / N-1 Mirovka - Cebin</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10,37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795207566"/>
                  </a:ext>
                </a:extLst>
              </a:tr>
              <a:tr h="126913">
                <a:tc>
                  <a:txBody>
                    <a:bodyPr/>
                    <a:lstStyle/>
                    <a:p>
                      <a:pPr algn="l" fontAlgn="b"/>
                      <a:r>
                        <a:rPr lang="en-US" sz="800" b="0" i="0" u="none" strike="noStrike">
                          <a:solidFill>
                            <a:srgbClr val="000000"/>
                          </a:solidFill>
                          <a:effectLst/>
                          <a:latin typeface="Arial" panose="020B0604020202020204" pitchFamily="34" charset="0"/>
                        </a:rPr>
                        <a:t>[BE-BE] PST Zandvliet 2 [DIR] / N-1 [BE-BE] PST Van Eyck 1</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64,83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804708598"/>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129,06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41775609"/>
                  </a:ext>
                </a:extLst>
              </a:tr>
              <a:tr h="126913">
                <a:tc>
                  <a:txBody>
                    <a:bodyPr/>
                    <a:lstStyle/>
                    <a:p>
                      <a:pPr algn="l" fontAlgn="b"/>
                      <a:r>
                        <a:rPr lang="en-US"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233,79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31020505"/>
                  </a:ext>
                </a:extLst>
              </a:tr>
              <a:tr h="126913">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233,79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39346504"/>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147,65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00400050"/>
                  </a:ext>
                </a:extLst>
              </a:tr>
              <a:tr h="126913">
                <a:tc>
                  <a:txBody>
                    <a:bodyPr/>
                    <a:lstStyle/>
                    <a:p>
                      <a:pPr algn="l" fontAlgn="b"/>
                      <a:r>
                        <a:rPr lang="en-US" sz="800" b="0" i="0" u="none" strike="noStrike">
                          <a:solidFill>
                            <a:srgbClr val="000000"/>
                          </a:solidFill>
                          <a:effectLst/>
                          <a:latin typeface="Arial" panose="020B0604020202020204" pitchFamily="34" charset="0"/>
                        </a:rPr>
                        <a:t>[BE-BE] PST Zandvliet 2 [DIR] / N-1 [BE-BE] PST Van Eyck 1</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11,43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938148066"/>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139,53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863186984"/>
                  </a:ext>
                </a:extLst>
              </a:tr>
              <a:tr h="126913">
                <a:tc>
                  <a:txBody>
                    <a:bodyPr/>
                    <a:lstStyle/>
                    <a:p>
                      <a:pPr algn="l" fontAlgn="b"/>
                      <a:r>
                        <a:rPr lang="en-US"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113,48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90478612"/>
                  </a:ext>
                </a:extLst>
              </a:tr>
              <a:tr h="126913">
                <a:tc>
                  <a:txBody>
                    <a:bodyPr/>
                    <a:lstStyle/>
                    <a:p>
                      <a:pPr algn="l" fontAlgn="b"/>
                      <a:r>
                        <a:rPr lang="en-US" sz="800" b="0" i="0" u="none" strike="noStrike">
                          <a:solidFill>
                            <a:srgbClr val="000000"/>
                          </a:solidFill>
                          <a:effectLst/>
                          <a:latin typeface="Arial" panose="020B0604020202020204" pitchFamily="34" charset="0"/>
                        </a:rPr>
                        <a:t>[AT-D2] St. Peter 2 - Pleinting 258 [OPP] [AT] / N-1 Pleinting - Pirach 257</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59,46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1670786"/>
                  </a:ext>
                </a:extLst>
              </a:tr>
              <a:tr h="126913">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24,96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379605999"/>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103,77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772944413"/>
                  </a:ext>
                </a:extLst>
              </a:tr>
              <a:tr h="126913">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113,48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55723226"/>
                  </a:ext>
                </a:extLst>
              </a:tr>
              <a:tr h="126913">
                <a:tc>
                  <a:txBody>
                    <a:bodyPr/>
                    <a:lstStyle/>
                    <a:p>
                      <a:pPr algn="l" fontAlgn="b"/>
                      <a:r>
                        <a:rPr lang="en-US"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130,49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22037794"/>
                  </a:ext>
                </a:extLst>
              </a:tr>
              <a:tr h="126913">
                <a:tc>
                  <a:txBody>
                    <a:bodyPr/>
                    <a:lstStyle/>
                    <a:p>
                      <a:pPr algn="l" fontAlgn="b"/>
                      <a:r>
                        <a:rPr lang="en-US" sz="800" b="0" i="0" u="none" strike="noStrike">
                          <a:solidFill>
                            <a:srgbClr val="000000"/>
                          </a:solidFill>
                          <a:effectLst/>
                          <a:latin typeface="Arial" panose="020B0604020202020204" pitchFamily="34" charset="0"/>
                        </a:rPr>
                        <a:t>[AT-D2] St. Peter 2 - Pleinting 258 [OPP] [AT] / N-1 Pleinting - Pirach 257</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91,15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01692581"/>
                  </a:ext>
                </a:extLst>
              </a:tr>
              <a:tr h="248917">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119,88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26575941"/>
                  </a:ext>
                </a:extLst>
              </a:tr>
              <a:tr h="12691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6,72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177839331"/>
                  </a:ext>
                </a:extLst>
              </a:tr>
              <a:tr h="126913">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130,49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264300409"/>
                  </a:ext>
                </a:extLst>
              </a:tr>
              <a:tr h="126913">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[BE-FR] Achene - Lonny 380.19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30,97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641531297"/>
                  </a:ext>
                </a:extLst>
              </a:tr>
              <a:tr h="126913">
                <a:tc>
                  <a:txBody>
                    <a:bodyPr/>
                    <a:lstStyle/>
                    <a:p>
                      <a:pPr algn="l" fontAlgn="b"/>
                      <a:r>
                        <a:rPr lang="en-US"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238,42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32179363"/>
                  </a:ext>
                </a:extLst>
              </a:tr>
              <a:tr h="126913">
                <a:tc>
                  <a:txBody>
                    <a:bodyPr/>
                    <a:lstStyle/>
                    <a:p>
                      <a:pPr algn="l" fontAlgn="b"/>
                      <a:r>
                        <a:rPr lang="en-US" sz="800" b="0" i="0" u="none" strike="noStrike">
                          <a:solidFill>
                            <a:srgbClr val="000000"/>
                          </a:solidFill>
                          <a:effectLst/>
                          <a:latin typeface="Arial" panose="020B0604020202020204" pitchFamily="34" charset="0"/>
                        </a:rPr>
                        <a:t>[AT-D2] St. Peter 2 - Pleinting 258 [OPP] [AT] / N-1 Pleinting - Pirach 257</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65,63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69605092"/>
                  </a:ext>
                </a:extLst>
              </a:tr>
              <a:tr h="12691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14,93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899208109"/>
                  </a:ext>
                </a:extLst>
              </a:tr>
              <a:tr h="126913">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238,42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095796521"/>
                  </a:ext>
                </a:extLst>
              </a:tr>
              <a:tr h="12691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12,09</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323221128"/>
                  </a:ext>
                </a:extLst>
              </a:tr>
            </a:tbl>
          </a:graphicData>
        </a:graphic>
      </p:graphicFrame>
    </p:spTree>
    <p:extLst>
      <p:ext uri="{BB962C8B-B14F-4D97-AF65-F5344CB8AC3E}">
        <p14:creationId xmlns:p14="http://schemas.microsoft.com/office/powerpoint/2010/main" val="23649186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BD20210112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125</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120D24EE-4FB5-4DA2-A9DB-911AD0915054}"/>
              </a:ext>
            </a:extLst>
          </p:cNvPr>
          <p:cNvGraphicFramePr>
            <a:graphicFrameLocks noGrp="1"/>
          </p:cNvGraphicFramePr>
          <p:nvPr>
            <p:extLst>
              <p:ext uri="{D42A27DB-BD31-4B8C-83A1-F6EECF244321}">
                <p14:modId xmlns:p14="http://schemas.microsoft.com/office/powerpoint/2010/main" val="4237612792"/>
              </p:ext>
            </p:extLst>
          </p:nvPr>
        </p:nvGraphicFramePr>
        <p:xfrm>
          <a:off x="1801953" y="1080000"/>
          <a:ext cx="6480000" cy="5330304"/>
        </p:xfrm>
        <a:graphic>
          <a:graphicData uri="http://schemas.openxmlformats.org/drawingml/2006/table">
            <a:tbl>
              <a:tblPr/>
              <a:tblGrid>
                <a:gridCol w="5034748">
                  <a:extLst>
                    <a:ext uri="{9D8B030D-6E8A-4147-A177-3AD203B41FA5}">
                      <a16:colId xmlns:a16="http://schemas.microsoft.com/office/drawing/2014/main" val="3556958659"/>
                    </a:ext>
                  </a:extLst>
                </a:gridCol>
                <a:gridCol w="1067148">
                  <a:extLst>
                    <a:ext uri="{9D8B030D-6E8A-4147-A177-3AD203B41FA5}">
                      <a16:colId xmlns:a16="http://schemas.microsoft.com/office/drawing/2014/main" val="2459501429"/>
                    </a:ext>
                  </a:extLst>
                </a:gridCol>
                <a:gridCol w="378104">
                  <a:extLst>
                    <a:ext uri="{9D8B030D-6E8A-4147-A177-3AD203B41FA5}">
                      <a16:colId xmlns:a16="http://schemas.microsoft.com/office/drawing/2014/main" val="1875781486"/>
                    </a:ext>
                  </a:extLst>
                </a:gridCol>
              </a:tblGrid>
              <a:tr h="126912">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227861760"/>
                  </a:ext>
                </a:extLst>
              </a:tr>
              <a:tr h="126912">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255,75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303%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05851869"/>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143,6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31569144"/>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4220191434"/>
                  </a:ext>
                </a:extLst>
              </a:tr>
              <a:tr h="126912">
                <a:tc>
                  <a:txBody>
                    <a:bodyPr/>
                    <a:lstStyle/>
                    <a:p>
                      <a:pPr algn="l" fontAlgn="b"/>
                      <a:r>
                        <a:rPr lang="en-US" sz="700" b="0" i="0" u="none" strike="noStrike">
                          <a:solidFill>
                            <a:srgbClr val="000000"/>
                          </a:solidFill>
                          <a:effectLst/>
                          <a:latin typeface="Arial" panose="020B0604020202020204" pitchFamily="34" charset="0"/>
                        </a:rPr>
                        <a:t>[CZ-D8] Hradec - Rohrsdorf 446 [OPP] [D8] / N-1 Hradec - Rohrsdorf 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664003794"/>
                  </a:ext>
                </a:extLst>
              </a:tr>
              <a:tr h="12691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073455776"/>
                  </a:ext>
                </a:extLst>
              </a:tr>
              <a:tr h="12691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255,75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15944946"/>
                  </a:ext>
                </a:extLst>
              </a:tr>
              <a:tr h="126912">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268,37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49841673"/>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140,33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24537617"/>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15,58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782113651"/>
                  </a:ext>
                </a:extLst>
              </a:tr>
              <a:tr h="12691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16,66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042236160"/>
                  </a:ext>
                </a:extLst>
              </a:tr>
              <a:tr h="12691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268,37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35106487"/>
                  </a:ext>
                </a:extLst>
              </a:tr>
              <a:tr h="126912">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15930863"/>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86,43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98440477"/>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8,53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344635640"/>
                  </a:ext>
                </a:extLst>
              </a:tr>
              <a:tr h="12691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260158668"/>
                  </a:ext>
                </a:extLst>
              </a:tr>
              <a:tr h="12691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212,16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686460452"/>
                  </a:ext>
                </a:extLst>
              </a:tr>
              <a:tr h="126912">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836420606"/>
                  </a:ext>
                </a:extLst>
              </a:tr>
              <a:tr h="126912">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138,59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1462283"/>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16586009"/>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588598394"/>
                  </a:ext>
                </a:extLst>
              </a:tr>
              <a:tr h="12691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138,59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567875728"/>
                  </a:ext>
                </a:extLst>
              </a:tr>
              <a:tr h="126912">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26,85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978081173"/>
                  </a:ext>
                </a:extLst>
              </a:tr>
              <a:tr h="126912">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[BE-BE] Achene - Gramme 380.10</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120,42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585310081"/>
                  </a:ext>
                </a:extLst>
              </a:tr>
              <a:tr h="126912">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102,07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0586291"/>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41,09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3234801"/>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450476794"/>
                  </a:ext>
                </a:extLst>
              </a:tr>
              <a:tr h="12691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496742921"/>
                  </a:ext>
                </a:extLst>
              </a:tr>
              <a:tr h="12691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102,07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964687200"/>
                  </a:ext>
                </a:extLst>
              </a:tr>
              <a:tr h="126912">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[BE-BE] Achene - Gramme 380.10</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810184348"/>
                  </a:ext>
                </a:extLst>
              </a:tr>
              <a:tr h="126912">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488047"/>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58,75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2529681"/>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886967150"/>
                  </a:ext>
                </a:extLst>
              </a:tr>
              <a:tr h="126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83554491"/>
                  </a:ext>
                </a:extLst>
              </a:tr>
              <a:tr h="126912">
                <a:tc>
                  <a:txBody>
                    <a:bodyPr/>
                    <a:lstStyle/>
                    <a:p>
                      <a:pPr algn="l" fontAlgn="b"/>
                      <a:r>
                        <a:rPr lang="en-US" sz="700" b="0" i="0" u="none" strike="noStrike">
                          <a:solidFill>
                            <a:srgbClr val="000000"/>
                          </a:solidFill>
                          <a:effectLst/>
                          <a:latin typeface="Arial" panose="020B0604020202020204" pitchFamily="34" charset="0"/>
                        </a:rPr>
                        <a:t>[CZ-D8] Hradec - Rohrsdorf 445 [OPP] [D8] / N-1 Hradec - Rohrsdorf 2</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812645811"/>
                  </a:ext>
                </a:extLst>
              </a:tr>
              <a:tr h="12691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092590644"/>
                  </a:ext>
                </a:extLst>
              </a:tr>
              <a:tr h="126912">
                <a:tc>
                  <a:txBody>
                    <a:bodyPr/>
                    <a:lstStyle/>
                    <a:p>
                      <a:pPr algn="l" fontAlgn="b"/>
                      <a:r>
                        <a:rPr lang="en-US" sz="700" b="0" i="0" u="none" strike="noStrike">
                          <a:solidFill>
                            <a:srgbClr val="000000"/>
                          </a:solidFill>
                          <a:effectLst/>
                          <a:latin typeface="Arial" panose="020B0604020202020204" pitchFamily="34" charset="0"/>
                        </a:rPr>
                        <a:t>[BE-FR] Avelgem - Avelin 80 [DIR] [FR] / N-1 [BE-FR] Avelgem - Mastaing 380.79</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15,94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405491767"/>
                  </a:ext>
                </a:extLst>
              </a:tr>
              <a:tr h="126912">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214,06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18805580"/>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214,06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23500391"/>
                  </a:ext>
                </a:extLst>
              </a:tr>
              <a:tr h="126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93,14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081089481"/>
                  </a:ext>
                </a:extLst>
              </a:tr>
              <a:tr h="12691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979954379"/>
                  </a:ext>
                </a:extLst>
              </a:tr>
              <a:tr h="126912">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16,42</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98092268"/>
                  </a:ext>
                </a:extLst>
              </a:tr>
            </a:tbl>
          </a:graphicData>
        </a:graphic>
      </p:graphicFrame>
    </p:spTree>
    <p:extLst>
      <p:ext uri="{BB962C8B-B14F-4D97-AF65-F5344CB8AC3E}">
        <p14:creationId xmlns:p14="http://schemas.microsoft.com/office/powerpoint/2010/main" val="24528051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BD20210112 (part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126</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C56E46FD-2DE5-4A5B-8EC9-3AF181C4BBA5}"/>
              </a:ext>
            </a:extLst>
          </p:cNvPr>
          <p:cNvGraphicFramePr>
            <a:graphicFrameLocks noGrp="1"/>
          </p:cNvGraphicFramePr>
          <p:nvPr>
            <p:extLst>
              <p:ext uri="{D42A27DB-BD31-4B8C-83A1-F6EECF244321}">
                <p14:modId xmlns:p14="http://schemas.microsoft.com/office/powerpoint/2010/main" val="2313814135"/>
              </p:ext>
            </p:extLst>
          </p:nvPr>
        </p:nvGraphicFramePr>
        <p:xfrm>
          <a:off x="1801953" y="1055100"/>
          <a:ext cx="6480000" cy="5584128"/>
        </p:xfrm>
        <a:graphic>
          <a:graphicData uri="http://schemas.openxmlformats.org/drawingml/2006/table">
            <a:tbl>
              <a:tblPr/>
              <a:tblGrid>
                <a:gridCol w="5034748">
                  <a:extLst>
                    <a:ext uri="{9D8B030D-6E8A-4147-A177-3AD203B41FA5}">
                      <a16:colId xmlns:a16="http://schemas.microsoft.com/office/drawing/2014/main" val="1815675615"/>
                    </a:ext>
                  </a:extLst>
                </a:gridCol>
                <a:gridCol w="1067148">
                  <a:extLst>
                    <a:ext uri="{9D8B030D-6E8A-4147-A177-3AD203B41FA5}">
                      <a16:colId xmlns:a16="http://schemas.microsoft.com/office/drawing/2014/main" val="3391875267"/>
                    </a:ext>
                  </a:extLst>
                </a:gridCol>
                <a:gridCol w="378104">
                  <a:extLst>
                    <a:ext uri="{9D8B030D-6E8A-4147-A177-3AD203B41FA5}">
                      <a16:colId xmlns:a16="http://schemas.microsoft.com/office/drawing/2014/main" val="3487845185"/>
                    </a:ext>
                  </a:extLst>
                </a:gridCol>
              </a:tblGrid>
              <a:tr h="126912">
                <a:tc>
                  <a:txBody>
                    <a:bodyPr/>
                    <a:lstStyle/>
                    <a:p>
                      <a:pPr algn="l" fontAlgn="b"/>
                      <a:r>
                        <a:rPr lang="en-US"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93,1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31361161"/>
                  </a:ext>
                </a:extLst>
              </a:tr>
              <a:tr h="126912">
                <a:tc>
                  <a:txBody>
                    <a:bodyPr/>
                    <a:lstStyle/>
                    <a:p>
                      <a:pPr algn="l" fontAlgn="b"/>
                      <a:r>
                        <a:rPr lang="en-US" sz="800" b="0" i="0" u="none" strike="noStrike">
                          <a:solidFill>
                            <a:srgbClr val="000000"/>
                          </a:solidFill>
                          <a:effectLst/>
                          <a:latin typeface="Arial" panose="020B0604020202020204" pitchFamily="34" charset="0"/>
                        </a:rPr>
                        <a:t>[AT-D2] St. Peter 2 - Pleinting 258 [OPP] [AT] / N-1 St. Peter - Altheim_Simbach 233_230</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93,1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99198620"/>
                  </a:ext>
                </a:extLst>
              </a:tr>
              <a:tr h="126912">
                <a:tc>
                  <a:txBody>
                    <a:bodyPr/>
                    <a:lstStyle/>
                    <a:p>
                      <a:pPr algn="l" fontAlgn="b"/>
                      <a:r>
                        <a:rPr lang="en-US" sz="800" b="0" i="0" u="none" strike="noStrike">
                          <a:solidFill>
                            <a:srgbClr val="000000"/>
                          </a:solidFill>
                          <a:effectLst/>
                          <a:latin typeface="Arial" panose="020B0604020202020204" pitchFamily="34" charset="0"/>
                        </a:rPr>
                        <a:t>[SK-PL] Lemesany - Krosno Iskrz 2 [DIR] [PL] / N-1 Lemesany - Krosno Iskrz 1</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65372163"/>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3,88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383635041"/>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20,43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4234026142"/>
                  </a:ext>
                </a:extLst>
              </a:tr>
              <a:tr h="12691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O</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45,93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07573560"/>
                  </a:ext>
                </a:extLst>
              </a:tr>
              <a:tr h="126912">
                <a:tc>
                  <a:txBody>
                    <a:bodyPr/>
                    <a:lstStyle/>
                    <a:p>
                      <a:pPr algn="l" fontAlgn="b"/>
                      <a:r>
                        <a:rPr lang="en-US"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139,15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39040973"/>
                  </a:ext>
                </a:extLst>
              </a:tr>
              <a:tr h="126912">
                <a:tc>
                  <a:txBody>
                    <a:bodyPr/>
                    <a:lstStyle/>
                    <a:p>
                      <a:pPr algn="l" fontAlgn="b"/>
                      <a:r>
                        <a:rPr lang="en-US" sz="800" b="0" i="0" u="none" strike="noStrike">
                          <a:solidFill>
                            <a:srgbClr val="000000"/>
                          </a:solidFill>
                          <a:effectLst/>
                          <a:latin typeface="Arial" panose="020B0604020202020204" pitchFamily="34" charset="0"/>
                        </a:rPr>
                        <a:t>[SK-PL] Lemesany - Krosno Iskrz 2 [DIR] [PL] / N-1 Lemesany - Krosno Iskrz 1</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5510511"/>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139,15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979828545"/>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483535792"/>
                  </a:ext>
                </a:extLst>
              </a:tr>
              <a:tr h="126912">
                <a:tc>
                  <a:txBody>
                    <a:bodyPr/>
                    <a:lstStyle/>
                    <a:p>
                      <a:pPr algn="l" fontAlgn="b"/>
                      <a:r>
                        <a:rPr lang="de-DE" sz="800" b="0" i="0" u="none" strike="noStrike">
                          <a:solidFill>
                            <a:srgbClr val="000000"/>
                          </a:solidFill>
                          <a:effectLst/>
                          <a:latin typeface="Arial" panose="020B0604020202020204" pitchFamily="34" charset="0"/>
                        </a:rPr>
                        <a:t>[D2-NL] Diele - Meeden SCHWARZ [DIR] [D2] / N-1 Diele - Meeden WEISS/W</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11,92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52245503"/>
                  </a:ext>
                </a:extLst>
              </a:tr>
              <a:tr h="126912">
                <a:tc>
                  <a:txBody>
                    <a:bodyPr/>
                    <a:lstStyle/>
                    <a:p>
                      <a:pPr algn="l" fontAlgn="b"/>
                      <a:r>
                        <a:rPr lang="en-US"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203,02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31651116"/>
                  </a:ext>
                </a:extLst>
              </a:tr>
              <a:tr h="126912">
                <a:tc>
                  <a:txBody>
                    <a:bodyPr/>
                    <a:lstStyle/>
                    <a:p>
                      <a:pPr algn="l" fontAlgn="b"/>
                      <a:r>
                        <a:rPr lang="en-US" sz="800" b="0" i="0" u="none" strike="noStrike">
                          <a:solidFill>
                            <a:srgbClr val="000000"/>
                          </a:solidFill>
                          <a:effectLst/>
                          <a:latin typeface="Arial" panose="020B0604020202020204" pitchFamily="34" charset="0"/>
                        </a:rPr>
                        <a:t>[SK-PL] Lemesany - Krosno Iskrz 2 [DIR] [PL] / N-1 Lemesany - Krosno Iskrz 1</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29,41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9614768"/>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5,53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667496836"/>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203,02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355670041"/>
                  </a:ext>
                </a:extLst>
              </a:tr>
              <a:tr h="126912">
                <a:tc>
                  <a:txBody>
                    <a:bodyPr/>
                    <a:lstStyle/>
                    <a:p>
                      <a:pPr algn="l" fontAlgn="b"/>
                      <a:r>
                        <a:rPr lang="en-US" sz="800" b="0" i="0" u="none" strike="noStrike">
                          <a:solidFill>
                            <a:srgbClr val="000000"/>
                          </a:solidFill>
                          <a:effectLst/>
                          <a:latin typeface="Arial" panose="020B0604020202020204" pitchFamily="34" charset="0"/>
                        </a:rPr>
                        <a:t>[D2-AT] Pleinting - St. Peter 258 [DIR] [D2] / N-1 Tauern - Tauern TAPST</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127,91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613728876"/>
                  </a:ext>
                </a:extLst>
              </a:tr>
              <a:tr h="126912">
                <a:tc>
                  <a:txBody>
                    <a:bodyPr/>
                    <a:lstStyle/>
                    <a:p>
                      <a:pPr algn="l" fontAlgn="b"/>
                      <a:r>
                        <a:rPr lang="en-US"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174,73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66003255"/>
                  </a:ext>
                </a:extLst>
              </a:tr>
              <a:tr h="126912">
                <a:tc>
                  <a:txBody>
                    <a:bodyPr/>
                    <a:lstStyle/>
                    <a:p>
                      <a:pPr algn="l" fontAlgn="b"/>
                      <a:r>
                        <a:rPr lang="en-US" sz="800" b="0" i="0" u="none" strike="noStrike">
                          <a:solidFill>
                            <a:srgbClr val="000000"/>
                          </a:solidFill>
                          <a:effectLst/>
                          <a:latin typeface="Arial" panose="020B0604020202020204" pitchFamily="34" charset="0"/>
                        </a:rPr>
                        <a:t>[SK-PL] Lemesany - Krosno Iskrz 2 [DIR] [PL] / N-1 Lemesany - Krosno Iskrz 1</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86611483"/>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174,73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199769180"/>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4,74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71696599"/>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22,96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02544953"/>
                  </a:ext>
                </a:extLst>
              </a:tr>
              <a:tr h="12691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O</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55,59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8039216"/>
                  </a:ext>
                </a:extLst>
              </a:tr>
              <a:tr h="126912">
                <a:tc>
                  <a:txBody>
                    <a:bodyPr/>
                    <a:lstStyle/>
                    <a:p>
                      <a:pPr algn="l" fontAlgn="b"/>
                      <a:r>
                        <a:rPr lang="en-US"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165,15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9228884"/>
                  </a:ext>
                </a:extLst>
              </a:tr>
              <a:tr h="126912">
                <a:tc>
                  <a:txBody>
                    <a:bodyPr/>
                    <a:lstStyle/>
                    <a:p>
                      <a:pPr algn="l" fontAlgn="b"/>
                      <a:r>
                        <a:rPr lang="en-US" sz="800" b="0" i="0" u="none" strike="noStrike">
                          <a:solidFill>
                            <a:srgbClr val="000000"/>
                          </a:solidFill>
                          <a:effectLst/>
                          <a:latin typeface="Arial" panose="020B0604020202020204" pitchFamily="34" charset="0"/>
                        </a:rPr>
                        <a:t>[SK-PL] Lemesany - Krosno Iskrz 2 [DIR] [PL] / N-1 Lemesany - Krosno Iskrz 1</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03293586"/>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165,15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080279322"/>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6,64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374086335"/>
                  </a:ext>
                </a:extLst>
              </a:tr>
              <a:tr h="12691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O</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91,94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673403919"/>
                  </a:ext>
                </a:extLst>
              </a:tr>
              <a:tr h="126912">
                <a:tc>
                  <a:txBody>
                    <a:bodyPr/>
                    <a:lstStyle/>
                    <a:p>
                      <a:pPr algn="l" fontAlgn="b"/>
                      <a:r>
                        <a:rPr lang="en-US"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154,62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28368018"/>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154,62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79825427"/>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6,16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159715031"/>
                  </a:ext>
                </a:extLst>
              </a:tr>
              <a:tr h="12691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O</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85,24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965589488"/>
                  </a:ext>
                </a:extLst>
              </a:tr>
              <a:tr h="126912">
                <a:tc>
                  <a:txBody>
                    <a:bodyPr/>
                    <a:lstStyle/>
                    <a:p>
                      <a:pPr algn="l" fontAlgn="b"/>
                      <a:r>
                        <a:rPr lang="en-US"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161,04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90944135"/>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161,04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12707007"/>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850391216"/>
                  </a:ext>
                </a:extLst>
              </a:tr>
              <a:tr h="12691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O</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91,47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536527980"/>
                  </a:ext>
                </a:extLst>
              </a:tr>
              <a:tr h="126912">
                <a:tc>
                  <a:txBody>
                    <a:bodyPr/>
                    <a:lstStyle/>
                    <a:p>
                      <a:pPr algn="l" fontAlgn="b"/>
                      <a:r>
                        <a:rPr lang="en-US"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193,74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50569999"/>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193,74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36876295"/>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7,22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616414631"/>
                  </a:ext>
                </a:extLst>
              </a:tr>
              <a:tr h="126912">
                <a:tc>
                  <a:txBody>
                    <a:bodyPr/>
                    <a:lstStyle/>
                    <a:p>
                      <a:pPr algn="l" fontAlgn="b"/>
                      <a:r>
                        <a:rPr lang="en-US" sz="800" b="0" i="0" u="none" strike="noStrike">
                          <a:solidFill>
                            <a:srgbClr val="000000"/>
                          </a:solidFill>
                          <a:effectLst/>
                          <a:latin typeface="Arial" panose="020B0604020202020204" pitchFamily="34" charset="0"/>
                        </a:rPr>
                        <a:t>[D8-PL] Vierraden - Krajnik 1 [OPP] [PL] / N-1 Prestice - Chrast</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4086515476"/>
                  </a:ext>
                </a:extLst>
              </a:tr>
              <a:tr h="12691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O</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99,69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32463377"/>
                  </a:ext>
                </a:extLst>
              </a:tr>
              <a:tr h="126912">
                <a:tc>
                  <a:txBody>
                    <a:bodyPr/>
                    <a:lstStyle/>
                    <a:p>
                      <a:pPr algn="l" fontAlgn="b"/>
                      <a:r>
                        <a:rPr lang="en-US"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35064941"/>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137,6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5036997"/>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8,39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4186075868"/>
                  </a:ext>
                </a:extLst>
              </a:tr>
              <a:tr h="12691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O</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117,67</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47727988"/>
                  </a:ext>
                </a:extLst>
              </a:tr>
            </a:tbl>
          </a:graphicData>
        </a:graphic>
      </p:graphicFrame>
    </p:spTree>
    <p:extLst>
      <p:ext uri="{BB962C8B-B14F-4D97-AF65-F5344CB8AC3E}">
        <p14:creationId xmlns:p14="http://schemas.microsoft.com/office/powerpoint/2010/main" val="856313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BD20210112 (part III)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127</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6D3CDD03-4B49-43A8-BB57-554EE7CD617D}"/>
              </a:ext>
            </a:extLst>
          </p:cNvPr>
          <p:cNvGraphicFramePr>
            <a:graphicFrameLocks noGrp="1"/>
          </p:cNvGraphicFramePr>
          <p:nvPr>
            <p:extLst>
              <p:ext uri="{D42A27DB-BD31-4B8C-83A1-F6EECF244321}">
                <p14:modId xmlns:p14="http://schemas.microsoft.com/office/powerpoint/2010/main" val="3362057119"/>
              </p:ext>
            </p:extLst>
          </p:nvPr>
        </p:nvGraphicFramePr>
        <p:xfrm>
          <a:off x="1801953" y="1319870"/>
          <a:ext cx="6480000" cy="5076480"/>
        </p:xfrm>
        <a:graphic>
          <a:graphicData uri="http://schemas.openxmlformats.org/drawingml/2006/table">
            <a:tbl>
              <a:tblPr/>
              <a:tblGrid>
                <a:gridCol w="5034749">
                  <a:extLst>
                    <a:ext uri="{9D8B030D-6E8A-4147-A177-3AD203B41FA5}">
                      <a16:colId xmlns:a16="http://schemas.microsoft.com/office/drawing/2014/main" val="1406771394"/>
                    </a:ext>
                  </a:extLst>
                </a:gridCol>
                <a:gridCol w="1067147">
                  <a:extLst>
                    <a:ext uri="{9D8B030D-6E8A-4147-A177-3AD203B41FA5}">
                      <a16:colId xmlns:a16="http://schemas.microsoft.com/office/drawing/2014/main" val="2450217780"/>
                    </a:ext>
                  </a:extLst>
                </a:gridCol>
                <a:gridCol w="378104">
                  <a:extLst>
                    <a:ext uri="{9D8B030D-6E8A-4147-A177-3AD203B41FA5}">
                      <a16:colId xmlns:a16="http://schemas.microsoft.com/office/drawing/2014/main" val="26590976"/>
                    </a:ext>
                  </a:extLst>
                </a:gridCol>
              </a:tblGrid>
              <a:tr h="126912">
                <a:tc>
                  <a:txBody>
                    <a:bodyPr/>
                    <a:lstStyle/>
                    <a:p>
                      <a:pPr algn="l" fontAlgn="b"/>
                      <a:r>
                        <a:rPr lang="en-US"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103,45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83563857"/>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103,45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3427586"/>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97758819"/>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35,42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380282664"/>
                  </a:ext>
                </a:extLst>
              </a:tr>
              <a:tr h="126912">
                <a:tc>
                  <a:txBody>
                    <a:bodyPr/>
                    <a:lstStyle/>
                    <a:p>
                      <a:pPr algn="l" fontAlgn="b"/>
                      <a:r>
                        <a:rPr lang="en-US"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173,81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06059307"/>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56292966"/>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173,81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767345521"/>
                  </a:ext>
                </a:extLst>
              </a:tr>
              <a:tr h="126912">
                <a:tc>
                  <a:txBody>
                    <a:bodyPr/>
                    <a:lstStyle/>
                    <a:p>
                      <a:pPr algn="l" fontAlgn="b"/>
                      <a:r>
                        <a:rPr lang="en-US"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154,47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58361019"/>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154,47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6991448"/>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109,22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1103975192"/>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1,54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622897507"/>
                  </a:ext>
                </a:extLst>
              </a:tr>
              <a:tr h="126912">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6,73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493447739"/>
                  </a:ext>
                </a:extLst>
              </a:tr>
              <a:tr h="126912">
                <a:tc>
                  <a:txBody>
                    <a:bodyPr/>
                    <a:lstStyle/>
                    <a:p>
                      <a:pPr algn="l" fontAlgn="b"/>
                      <a:r>
                        <a:rPr lang="en-US" sz="800" b="0" i="0" u="none" strike="noStrike">
                          <a:solidFill>
                            <a:srgbClr val="000000"/>
                          </a:solidFill>
                          <a:effectLst/>
                          <a:latin typeface="Arial" panose="020B0604020202020204" pitchFamily="34" charset="0"/>
                        </a:rPr>
                        <a:t>[BE-BE] PST Zandvliet 2 [DIR] / N-1 [BE-BE] Gramme - Lixhe 380.11</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25,11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648722312"/>
                  </a:ext>
                </a:extLst>
              </a:tr>
              <a:tr h="126912">
                <a:tc>
                  <a:txBody>
                    <a:bodyPr/>
                    <a:lstStyle/>
                    <a:p>
                      <a:pPr algn="l" fontAlgn="b"/>
                      <a:r>
                        <a:rPr lang="en-US"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160,58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2062205"/>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98,13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57050433"/>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160,58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508756243"/>
                  </a:ext>
                </a:extLst>
              </a:tr>
              <a:tr h="126912">
                <a:tc>
                  <a:txBody>
                    <a:bodyPr/>
                    <a:lstStyle/>
                    <a:p>
                      <a:pPr algn="l" fontAlgn="b"/>
                      <a:r>
                        <a:rPr lang="en-US" sz="800" b="0" i="0" u="none" strike="noStrike">
                          <a:solidFill>
                            <a:srgbClr val="000000"/>
                          </a:solidFill>
                          <a:effectLst/>
                          <a:latin typeface="Arial" panose="020B0604020202020204" pitchFamily="34" charset="0"/>
                        </a:rPr>
                        <a:t>[PL-PL] Mikulowa AT1 [OPP] / N-1 Mirovka - Cebin</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225082039"/>
                  </a:ext>
                </a:extLst>
              </a:tr>
              <a:tr h="126912">
                <a:tc>
                  <a:txBody>
                    <a:bodyPr/>
                    <a:lstStyle/>
                    <a:p>
                      <a:pPr algn="l" fontAlgn="b"/>
                      <a:r>
                        <a:rPr lang="en-US" sz="800" b="0" i="0" u="none" strike="noStrike">
                          <a:solidFill>
                            <a:srgbClr val="000000"/>
                          </a:solidFill>
                          <a:effectLst/>
                          <a:latin typeface="Arial" panose="020B0604020202020204" pitchFamily="34" charset="0"/>
                        </a:rPr>
                        <a:t>[BE-BE] PST Zandvliet 2 [DIR] / N-1 [BE-BE] PST Van Eyck 1</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12,86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709673264"/>
                  </a:ext>
                </a:extLst>
              </a:tr>
              <a:tr h="126912">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58,16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32471743"/>
                  </a:ext>
                </a:extLst>
              </a:tr>
              <a:tr h="126912">
                <a:tc>
                  <a:txBody>
                    <a:bodyPr/>
                    <a:lstStyle/>
                    <a:p>
                      <a:pPr algn="l" fontAlgn="b"/>
                      <a:r>
                        <a:rPr lang="en-US"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62,68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2947310"/>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62,68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13098346"/>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6,86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314066856"/>
                  </a:ext>
                </a:extLst>
              </a:tr>
              <a:tr h="126912">
                <a:tc>
                  <a:txBody>
                    <a:bodyPr/>
                    <a:lstStyle/>
                    <a:p>
                      <a:pPr algn="l" fontAlgn="b"/>
                      <a:r>
                        <a:rPr lang="en-US" sz="800" b="0" i="0" u="none" strike="noStrike">
                          <a:solidFill>
                            <a:srgbClr val="000000"/>
                          </a:solidFill>
                          <a:effectLst/>
                          <a:latin typeface="Arial" panose="020B0604020202020204" pitchFamily="34" charset="0"/>
                        </a:rPr>
                        <a:t>[BE-BE] PST Zandvliet 2 [DIR] / N-1 [BE-BE] PST Van Eyck 1</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22,49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00802676"/>
                  </a:ext>
                </a:extLst>
              </a:tr>
              <a:tr h="126912">
                <a:tc>
                  <a:txBody>
                    <a:bodyPr/>
                    <a:lstStyle/>
                    <a:p>
                      <a:pPr algn="l" fontAlgn="b"/>
                      <a:r>
                        <a:rPr lang="en-US" sz="800" b="0" i="0" u="none" strike="noStrike">
                          <a:solidFill>
                            <a:srgbClr val="000000"/>
                          </a:solidFill>
                          <a:effectLst/>
                          <a:latin typeface="Arial" panose="020B0604020202020204" pitchFamily="34" charset="0"/>
                        </a:rPr>
                        <a:t>[BE-FR] Avelgem - Avelin 380.80 [DIR] [BE] / N-1 [BE-FR] Avelgem - Mastaing 380.79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60,32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739057577"/>
                  </a:ext>
                </a:extLst>
              </a:tr>
              <a:tr h="126912">
                <a:tc>
                  <a:txBody>
                    <a:bodyPr/>
                    <a:lstStyle/>
                    <a:p>
                      <a:pPr algn="l" fontAlgn="b"/>
                      <a:r>
                        <a:rPr lang="en-US"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129,79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20436274"/>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69,66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3841655"/>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129,79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223461153"/>
                  </a:ext>
                </a:extLst>
              </a:tr>
              <a:tr h="126912">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19,67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322744028"/>
                  </a:ext>
                </a:extLst>
              </a:tr>
              <a:tr h="126912">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[BE-FR] Achene - Lonny 380.19</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73,51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847380046"/>
                  </a:ext>
                </a:extLst>
              </a:tr>
              <a:tr h="126912">
                <a:tc>
                  <a:txBody>
                    <a:bodyPr/>
                    <a:lstStyle/>
                    <a:p>
                      <a:pPr algn="l" fontAlgn="b"/>
                      <a:r>
                        <a:rPr lang="en-US"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138,81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21673162"/>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72,91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45171380"/>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138,81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3372232937"/>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11,29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450742251"/>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113,58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778522587"/>
                  </a:ext>
                </a:extLst>
              </a:tr>
              <a:tr h="126912">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69,86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82159780"/>
                  </a:ext>
                </a:extLst>
              </a:tr>
              <a:tr h="126912">
                <a:tc>
                  <a:txBody>
                    <a:bodyPr/>
                    <a:lstStyle/>
                    <a:p>
                      <a:pPr algn="l" fontAlgn="b"/>
                      <a:r>
                        <a:rPr lang="en-US"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253,37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50215753"/>
                  </a:ext>
                </a:extLst>
              </a:tr>
              <a:tr h="126912">
                <a:tc>
                  <a:txBody>
                    <a:bodyPr/>
                    <a:lstStyle/>
                    <a:p>
                      <a:pPr algn="l" fontAlgn="b"/>
                      <a:r>
                        <a:rPr lang="en-US" sz="800" b="0" i="0" u="none" strike="noStrike">
                          <a:solidFill>
                            <a:srgbClr val="000000"/>
                          </a:solidFill>
                          <a:effectLst/>
                          <a:latin typeface="Arial" panose="020B0604020202020204" pitchFamily="34" charset="0"/>
                        </a:rPr>
                        <a:t>[AT-D2] St. Peter 2 - Pleinting 258 [OPP] [AT] / N-1 Pleinting - Pirach 257</a:t>
                      </a:r>
                    </a:p>
                  </a:txBody>
                  <a:tcPr marL="895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53,97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90131710"/>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253,37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33118490"/>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262208025"/>
                  </a:ext>
                </a:extLst>
              </a:tr>
              <a:tr h="126912">
                <a:tc>
                  <a:txBody>
                    <a:bodyPr/>
                    <a:lstStyle/>
                    <a:p>
                      <a:pPr algn="l" fontAlgn="b"/>
                      <a:r>
                        <a:rPr lang="en-US" sz="800" b="0" i="0" u="none" strike="noStrike">
                          <a:solidFill>
                            <a:srgbClr val="000000"/>
                          </a:solidFill>
                          <a:effectLst/>
                          <a:latin typeface="Arial" panose="020B0604020202020204" pitchFamily="34" charset="0"/>
                        </a:rPr>
                        <a:t>[BE-BE] Doel - Zandvliet 380.26 [OPP] / N-1 [BE-BE] PST Zandvliet 2</a:t>
                      </a:r>
                    </a:p>
                  </a:txBody>
                  <a:tcPr marL="8958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7,53</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74342526"/>
                  </a:ext>
                </a:extLst>
              </a:tr>
            </a:tbl>
          </a:graphicData>
        </a:graphic>
      </p:graphicFrame>
    </p:spTree>
    <p:extLst>
      <p:ext uri="{BB962C8B-B14F-4D97-AF65-F5344CB8AC3E}">
        <p14:creationId xmlns:p14="http://schemas.microsoft.com/office/powerpoint/2010/main" val="19289326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BD20210113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128</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0D1A3ECE-A007-4E64-AA03-CD369DBCEFDD}"/>
              </a:ext>
            </a:extLst>
          </p:cNvPr>
          <p:cNvGraphicFramePr>
            <a:graphicFrameLocks noGrp="1"/>
          </p:cNvGraphicFramePr>
          <p:nvPr>
            <p:extLst>
              <p:ext uri="{D42A27DB-BD31-4B8C-83A1-F6EECF244321}">
                <p14:modId xmlns:p14="http://schemas.microsoft.com/office/powerpoint/2010/main" val="2227413269"/>
              </p:ext>
            </p:extLst>
          </p:nvPr>
        </p:nvGraphicFramePr>
        <p:xfrm>
          <a:off x="2161953" y="1025412"/>
          <a:ext cx="5760000" cy="5527788"/>
        </p:xfrm>
        <a:graphic>
          <a:graphicData uri="http://schemas.openxmlformats.org/drawingml/2006/table">
            <a:tbl>
              <a:tblPr/>
              <a:tblGrid>
                <a:gridCol w="4475331">
                  <a:extLst>
                    <a:ext uri="{9D8B030D-6E8A-4147-A177-3AD203B41FA5}">
                      <a16:colId xmlns:a16="http://schemas.microsoft.com/office/drawing/2014/main" val="1140597173"/>
                    </a:ext>
                  </a:extLst>
                </a:gridCol>
                <a:gridCol w="948576">
                  <a:extLst>
                    <a:ext uri="{9D8B030D-6E8A-4147-A177-3AD203B41FA5}">
                      <a16:colId xmlns:a16="http://schemas.microsoft.com/office/drawing/2014/main" val="178505297"/>
                    </a:ext>
                  </a:extLst>
                </a:gridCol>
                <a:gridCol w="336093">
                  <a:extLst>
                    <a:ext uri="{9D8B030D-6E8A-4147-A177-3AD203B41FA5}">
                      <a16:colId xmlns:a16="http://schemas.microsoft.com/office/drawing/2014/main" val="873169697"/>
                    </a:ext>
                  </a:extLst>
                </a:gridCol>
              </a:tblGrid>
              <a:tr h="112812">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865348702"/>
                  </a:ext>
                </a:extLst>
              </a:tr>
              <a:tr h="112812">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198,67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244%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80130167"/>
                  </a:ext>
                </a:extLst>
              </a:tr>
              <a:tr h="112812">
                <a:tc>
                  <a:txBody>
                    <a:bodyPr/>
                    <a:lstStyle/>
                    <a:p>
                      <a:pPr algn="l" fontAlgn="b"/>
                      <a:r>
                        <a:rPr lang="en-US" sz="600" b="0" i="0" u="none" strike="noStrike">
                          <a:solidFill>
                            <a:srgbClr val="000000"/>
                          </a:solidFill>
                          <a:effectLst/>
                          <a:latin typeface="Arial" panose="020B0604020202020204" pitchFamily="34" charset="0"/>
                        </a:rPr>
                        <a:t>[AT-D2] St. Peter 2 - Pleinting 258 [OPP] [AT] / N-1 Pleinting - Pirach 257</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75959044"/>
                  </a:ext>
                </a:extLst>
              </a:tr>
              <a:tr h="112812">
                <a:tc>
                  <a:txBody>
                    <a:bodyPr/>
                    <a:lstStyle/>
                    <a:p>
                      <a:pPr algn="l" fontAlgn="b"/>
                      <a:r>
                        <a:rPr lang="en-US" sz="600" b="0" i="0" u="none" strike="noStrike">
                          <a:solidFill>
                            <a:srgbClr val="000000"/>
                          </a:solidFill>
                          <a:effectLst/>
                          <a:latin typeface="Arial" panose="020B0604020202020204" pitchFamily="34" charset="0"/>
                        </a:rPr>
                        <a:t>[D2-D7] Grosskrotzenburg - Urberach  UMAIN N2 [DIR] [D7] / N-1 Dettingen - Grosskrotzenburg UMAIN S1</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198,67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881452041"/>
                  </a:ext>
                </a:extLst>
              </a:tr>
              <a:tr h="112812">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539730903"/>
                  </a:ext>
                </a:extLst>
              </a:tr>
              <a:tr h="112812">
                <a:tc>
                  <a:txBody>
                    <a:bodyPr/>
                    <a:lstStyle/>
                    <a:p>
                      <a:pPr algn="l" fontAlgn="b"/>
                      <a:r>
                        <a:rPr lang="de-DE" sz="600" b="0" i="0" u="none" strike="noStrike">
                          <a:solidFill>
                            <a:srgbClr val="000000"/>
                          </a:solidFill>
                          <a:effectLst/>
                          <a:latin typeface="Arial" panose="020B0604020202020204" pitchFamily="34" charset="0"/>
                        </a:rPr>
                        <a:t>[D7-D7] Buerstadt  - Lambsheim BUERST W [DIR] / N-1 Rheinau - Hoheneck KUGELB W</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60,67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967139696"/>
                  </a:ext>
                </a:extLst>
              </a:tr>
              <a:tr h="112812">
                <a:tc>
                  <a:txBody>
                    <a:bodyPr/>
                    <a:lstStyle/>
                    <a:p>
                      <a:pPr algn="l" fontAlgn="b"/>
                      <a:r>
                        <a:rPr lang="en-US"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27541437"/>
                  </a:ext>
                </a:extLst>
              </a:tr>
              <a:tr h="112812">
                <a:tc>
                  <a:txBody>
                    <a:bodyPr/>
                    <a:lstStyle/>
                    <a:p>
                      <a:pPr algn="l" fontAlgn="b"/>
                      <a:r>
                        <a:rPr lang="en-US" sz="600" b="0" i="0" u="none" strike="noStrike">
                          <a:solidFill>
                            <a:srgbClr val="000000"/>
                          </a:solidFill>
                          <a:effectLst/>
                          <a:latin typeface="Arial" panose="020B0604020202020204" pitchFamily="34" charset="0"/>
                        </a:rPr>
                        <a:t>[D2-D7] Grosskrotzenburg - Urberach  UMAIN N2 [DIR] [D7] / N-1 Dettingen - Grosskrotzenburg UMAIN S1</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81263786"/>
                  </a:ext>
                </a:extLst>
              </a:tr>
              <a:tr h="112812">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620399147"/>
                  </a:ext>
                </a:extLst>
              </a:tr>
              <a:tr h="112812">
                <a:tc>
                  <a:txBody>
                    <a:bodyPr/>
                    <a:lstStyle/>
                    <a:p>
                      <a:pPr algn="l" fontAlgn="b"/>
                      <a:r>
                        <a:rPr lang="de-DE" sz="600" b="0" i="0" u="none" strike="noStrike">
                          <a:solidFill>
                            <a:srgbClr val="000000"/>
                          </a:solidFill>
                          <a:effectLst/>
                          <a:latin typeface="Arial" panose="020B0604020202020204" pitchFamily="34" charset="0"/>
                        </a:rPr>
                        <a:t>[D7-D7] Buerstadt  - Lambsheim BUERST W [DIR] / N-1 Rheinau - Hoheneck KUGELB W</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96,05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335499958"/>
                  </a:ext>
                </a:extLst>
              </a:tr>
              <a:tr h="112812">
                <a:tc>
                  <a:txBody>
                    <a:bodyPr/>
                    <a:lstStyle/>
                    <a:p>
                      <a:pPr algn="l" fontAlgn="b"/>
                      <a:r>
                        <a:rPr lang="de-DE" sz="6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928433227"/>
                  </a:ext>
                </a:extLst>
              </a:tr>
              <a:tr h="112812">
                <a:tc>
                  <a:txBody>
                    <a:bodyPr/>
                    <a:lstStyle/>
                    <a:p>
                      <a:pPr algn="l" fontAlgn="b"/>
                      <a:r>
                        <a:rPr lang="en-US"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177,46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73660171"/>
                  </a:ext>
                </a:extLst>
              </a:tr>
              <a:tr h="112812">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11550365"/>
                  </a:ext>
                </a:extLst>
              </a:tr>
              <a:tr h="112812">
                <a:tc>
                  <a:txBody>
                    <a:bodyPr/>
                    <a:lstStyle/>
                    <a:p>
                      <a:pPr algn="l" fontAlgn="b"/>
                      <a:r>
                        <a:rPr lang="de-DE" sz="600" b="0" i="0" u="none" strike="noStrike">
                          <a:solidFill>
                            <a:srgbClr val="000000"/>
                          </a:solidFill>
                          <a:effectLst/>
                          <a:latin typeface="Arial" panose="020B0604020202020204" pitchFamily="34" charset="0"/>
                        </a:rPr>
                        <a:t>[D7-D7] Buerstadt  - Lambsheim BUERST W [DIR] / N-1 Rheinau - Hoheneck KUGELB W</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177,46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079687958"/>
                  </a:ext>
                </a:extLst>
              </a:tr>
              <a:tr h="112812">
                <a:tc>
                  <a:txBody>
                    <a:bodyPr/>
                    <a:lstStyle/>
                    <a:p>
                      <a:pPr algn="l" fontAlgn="b"/>
                      <a:r>
                        <a:rPr lang="de-DE" sz="6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6,61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734002307"/>
                  </a:ext>
                </a:extLst>
              </a:tr>
              <a:tr h="112812">
                <a:tc>
                  <a:txBody>
                    <a:bodyPr/>
                    <a:lstStyle/>
                    <a:p>
                      <a:pPr algn="l" fontAlgn="b"/>
                      <a:r>
                        <a:rPr lang="en-US"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160,61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38250286"/>
                  </a:ext>
                </a:extLst>
              </a:tr>
              <a:tr h="112812">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07449182"/>
                  </a:ext>
                </a:extLst>
              </a:tr>
              <a:tr h="112812">
                <a:tc>
                  <a:txBody>
                    <a:bodyPr/>
                    <a:lstStyle/>
                    <a:p>
                      <a:pPr algn="l" fontAlgn="b"/>
                      <a:r>
                        <a:rPr lang="de-DE" sz="600" b="0" i="0" u="none" strike="noStrike">
                          <a:solidFill>
                            <a:srgbClr val="000000"/>
                          </a:solidFill>
                          <a:effectLst/>
                          <a:latin typeface="Arial" panose="020B0604020202020204" pitchFamily="34" charset="0"/>
                        </a:rPr>
                        <a:t>[D7-D7] Buerstadt  - Lambsheim BUERST W [DIR] / N-1 Rheinau - Hoheneck KUGELB W</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160,61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127408543"/>
                  </a:ext>
                </a:extLst>
              </a:tr>
              <a:tr h="112812">
                <a:tc>
                  <a:txBody>
                    <a:bodyPr/>
                    <a:lstStyle/>
                    <a:p>
                      <a:pPr algn="l" fontAlgn="b"/>
                      <a:r>
                        <a:rPr lang="de-DE" sz="6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987026146"/>
                  </a:ext>
                </a:extLst>
              </a:tr>
              <a:tr h="112812">
                <a:tc>
                  <a:txBody>
                    <a:bodyPr/>
                    <a:lstStyle/>
                    <a:p>
                      <a:pPr algn="l" fontAlgn="b"/>
                      <a:r>
                        <a:rPr lang="en-US" sz="600" b="0" i="0" u="none" strike="noStrike">
                          <a:solidFill>
                            <a:srgbClr val="000000"/>
                          </a:solidFill>
                          <a:effectLst/>
                          <a:latin typeface="Arial" panose="020B0604020202020204" pitchFamily="34" charset="0"/>
                        </a:rPr>
                        <a:t>[PL-PL] Mikulowa AT1 [OPP] / N-1 Chrast - Hradec</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394794059"/>
                  </a:ext>
                </a:extLst>
              </a:tr>
              <a:tr h="112812">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141,04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61233920"/>
                  </a:ext>
                </a:extLst>
              </a:tr>
              <a:tr h="112812">
                <a:tc>
                  <a:txBody>
                    <a:bodyPr/>
                    <a:lstStyle/>
                    <a:p>
                      <a:pPr algn="l" fontAlgn="b"/>
                      <a:r>
                        <a:rPr lang="en-US" sz="600" b="0" i="0" u="none" strike="noStrike">
                          <a:solidFill>
                            <a:srgbClr val="000000"/>
                          </a:solidFill>
                          <a:effectLst/>
                          <a:latin typeface="Arial" panose="020B0604020202020204" pitchFamily="34" charset="0"/>
                        </a:rPr>
                        <a:t>[AT-D2] St. Peter 2 - Pleinting 258 [OPP] [AT] / N-1 Pleinting - Pirach 257</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18,84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87477272"/>
                  </a:ext>
                </a:extLst>
              </a:tr>
              <a:tr h="112812">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132500118"/>
                  </a:ext>
                </a:extLst>
              </a:tr>
              <a:tr h="112812">
                <a:tc>
                  <a:txBody>
                    <a:bodyPr/>
                    <a:lstStyle/>
                    <a:p>
                      <a:pPr algn="l" fontAlgn="b"/>
                      <a:r>
                        <a:rPr lang="de-DE" sz="600" b="0" i="0" u="none" strike="noStrike">
                          <a:solidFill>
                            <a:srgbClr val="000000"/>
                          </a:solidFill>
                          <a:effectLst/>
                          <a:latin typeface="Arial" panose="020B0604020202020204" pitchFamily="34" charset="0"/>
                        </a:rPr>
                        <a:t>[D7-D7] Buerstadt  - Lambsheim BUERST W [DIR] / N-1 Rheinau - Hoheneck KUGELB W</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57,06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218642435"/>
                  </a:ext>
                </a:extLst>
              </a:tr>
              <a:tr h="112812">
                <a:tc>
                  <a:txBody>
                    <a:bodyPr/>
                    <a:lstStyle/>
                    <a:p>
                      <a:pPr algn="l" fontAlgn="b"/>
                      <a:r>
                        <a:rPr lang="de-DE" sz="600" b="0" i="0" u="none" strike="noStrike">
                          <a:solidFill>
                            <a:srgbClr val="000000"/>
                          </a:solidFill>
                          <a:effectLst/>
                          <a:latin typeface="Arial" panose="020B0604020202020204" pitchFamily="34" charset="0"/>
                        </a:rPr>
                        <a:t>[D7-D7] Buerstadt  - Y Pfungstadt RIED W [OPP] / N-1 Buerstadt - Pfungstadt RIED O</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141,04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739753419"/>
                  </a:ext>
                </a:extLst>
              </a:tr>
              <a:tr h="112812">
                <a:tc>
                  <a:txBody>
                    <a:bodyPr/>
                    <a:lstStyle/>
                    <a:p>
                      <a:pPr algn="l" fontAlgn="b"/>
                      <a:r>
                        <a:rPr lang="de-DE" sz="6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16739047"/>
                  </a:ext>
                </a:extLst>
              </a:tr>
              <a:tr h="112812">
                <a:tc>
                  <a:txBody>
                    <a:bodyPr/>
                    <a:lstStyle/>
                    <a:p>
                      <a:pPr algn="l" fontAlgn="b"/>
                      <a:r>
                        <a:rPr lang="en-US" sz="600" b="0" i="0" u="none" strike="noStrike">
                          <a:solidFill>
                            <a:srgbClr val="000000"/>
                          </a:solidFill>
                          <a:effectLst/>
                          <a:latin typeface="Arial" panose="020B0604020202020204" pitchFamily="34" charset="0"/>
                        </a:rPr>
                        <a:t>[PL-PL] Mikulowa AT1 [OPP] / N-1 Chrast - Hradec</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066215381"/>
                  </a:ext>
                </a:extLst>
              </a:tr>
              <a:tr h="112812">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219,16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28064835"/>
                  </a:ext>
                </a:extLst>
              </a:tr>
              <a:tr h="112812">
                <a:tc>
                  <a:txBody>
                    <a:bodyPr/>
                    <a:lstStyle/>
                    <a:p>
                      <a:pPr algn="l" fontAlgn="b"/>
                      <a:r>
                        <a:rPr lang="en-US" sz="600" b="0" i="0" u="none" strike="noStrike">
                          <a:solidFill>
                            <a:srgbClr val="000000"/>
                          </a:solidFill>
                          <a:effectLst/>
                          <a:latin typeface="Arial" panose="020B0604020202020204" pitchFamily="34" charset="0"/>
                        </a:rPr>
                        <a:t>[AT-D2] St. Peter 2 - Pleinting 258 [OPP] [AT] / N-1 Pleinting - Pirach 257</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64,88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50423421"/>
                  </a:ext>
                </a:extLst>
              </a:tr>
              <a:tr h="112812">
                <a:tc>
                  <a:txBody>
                    <a:bodyPr/>
                    <a:lstStyle/>
                    <a:p>
                      <a:pPr algn="l" fontAlgn="b"/>
                      <a:r>
                        <a:rPr lang="en-US" sz="600" b="0" i="0" u="none" strike="noStrike">
                          <a:solidFill>
                            <a:srgbClr val="000000"/>
                          </a:solidFill>
                          <a:effectLst/>
                          <a:latin typeface="Arial" panose="020B0604020202020204" pitchFamily="34" charset="0"/>
                        </a:rPr>
                        <a:t>[D2-D7] Grosskrotzenburg - Urberach  UMAIN N2 [DIR] [D7] / N-1 Dettingen - Grosskrotzenburg UMAIN S1</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219,16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57599173"/>
                  </a:ext>
                </a:extLst>
              </a:tr>
              <a:tr h="112812">
                <a:tc>
                  <a:txBody>
                    <a:bodyPr/>
                    <a:lstStyle/>
                    <a:p>
                      <a:pPr algn="l" fontAlgn="b"/>
                      <a:r>
                        <a:rPr lang="en-US" sz="600" b="0" i="0" u="none" strike="noStrike">
                          <a:solidFill>
                            <a:srgbClr val="000000"/>
                          </a:solidFill>
                          <a:effectLst/>
                          <a:latin typeface="Arial" panose="020B0604020202020204" pitchFamily="34" charset="0"/>
                        </a:rPr>
                        <a:t>[CZ-D8] Hradec - Rohrsdorf 446 [OPP] [D8] / N-1 Hradec - Rohrsdorf 1</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15,39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098326810"/>
                  </a:ext>
                </a:extLst>
              </a:tr>
              <a:tr h="112812">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852969470"/>
                  </a:ext>
                </a:extLst>
              </a:tr>
              <a:tr h="112812">
                <a:tc>
                  <a:txBody>
                    <a:bodyPr/>
                    <a:lstStyle/>
                    <a:p>
                      <a:pPr algn="l" fontAlgn="b"/>
                      <a:r>
                        <a:rPr lang="de-DE" sz="6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64,44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731736643"/>
                  </a:ext>
                </a:extLst>
              </a:tr>
              <a:tr h="112812">
                <a:tc>
                  <a:txBody>
                    <a:bodyPr/>
                    <a:lstStyle/>
                    <a:p>
                      <a:pPr algn="l" fontAlgn="b"/>
                      <a:r>
                        <a:rPr lang="en-US" sz="600" b="0" i="0" u="none" strike="noStrike">
                          <a:solidFill>
                            <a:srgbClr val="000000"/>
                          </a:solidFill>
                          <a:effectLst/>
                          <a:latin typeface="Arial" panose="020B0604020202020204" pitchFamily="34" charset="0"/>
                        </a:rPr>
                        <a:t>[NL-NL] Diemen-Lelystad 380 W [OPP] / N-1 Diemen-Lelystad 380 Z</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386303229"/>
                  </a:ext>
                </a:extLst>
              </a:tr>
              <a:tr h="112812">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209,79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34723685"/>
                  </a:ext>
                </a:extLst>
              </a:tr>
              <a:tr h="112812">
                <a:tc>
                  <a:txBody>
                    <a:bodyPr/>
                    <a:lstStyle/>
                    <a:p>
                      <a:pPr algn="l" fontAlgn="b"/>
                      <a:r>
                        <a:rPr lang="en-US" sz="600" b="0" i="0" u="none" strike="noStrike">
                          <a:solidFill>
                            <a:srgbClr val="000000"/>
                          </a:solidFill>
                          <a:effectLst/>
                          <a:latin typeface="Arial" panose="020B0604020202020204" pitchFamily="34" charset="0"/>
                        </a:rPr>
                        <a:t>[D2-D7] Grosskrotzenburg - Urberach  UMAIN N2 [DIR] [D7] / N-1 Dettingen - Grosskrotzenburg UMAIN S1</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56,51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03492330"/>
                  </a:ext>
                </a:extLst>
              </a:tr>
              <a:tr h="112812">
                <a:tc>
                  <a:txBody>
                    <a:bodyPr/>
                    <a:lstStyle/>
                    <a:p>
                      <a:pPr algn="l" fontAlgn="b"/>
                      <a:r>
                        <a:rPr lang="en-US" sz="600" b="0" i="0" u="none" strike="noStrike">
                          <a:solidFill>
                            <a:srgbClr val="000000"/>
                          </a:solidFill>
                          <a:effectLst/>
                          <a:latin typeface="Arial" panose="020B0604020202020204" pitchFamily="34" charset="0"/>
                        </a:rPr>
                        <a:t>[D2-D2] Altheim - Sittling 219 [OPP] / N-1 Altheim - Sittling 220</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153,6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152639057"/>
                  </a:ext>
                </a:extLst>
              </a:tr>
              <a:tr h="112812">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625976216"/>
                  </a:ext>
                </a:extLst>
              </a:tr>
              <a:tr h="112812">
                <a:tc>
                  <a:txBody>
                    <a:bodyPr/>
                    <a:lstStyle/>
                    <a:p>
                      <a:pPr algn="l" fontAlgn="b"/>
                      <a:r>
                        <a:rPr lang="de-DE" sz="600" b="0" i="0" u="none" strike="noStrike">
                          <a:solidFill>
                            <a:srgbClr val="000000"/>
                          </a:solidFill>
                          <a:effectLst/>
                          <a:latin typeface="Arial" panose="020B0604020202020204" pitchFamily="34" charset="0"/>
                        </a:rPr>
                        <a:t>[D7-D7] Buerstadt  - Lambsheim BUERST W [DIR] / N-1 Rheinau - Hoheneck KUGELB W</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556447961"/>
                  </a:ext>
                </a:extLst>
              </a:tr>
              <a:tr h="112812">
                <a:tc>
                  <a:txBody>
                    <a:bodyPr/>
                    <a:lstStyle/>
                    <a:p>
                      <a:pPr algn="l" fontAlgn="b"/>
                      <a:r>
                        <a:rPr lang="de-DE" sz="6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209,79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266877372"/>
                  </a:ext>
                </a:extLst>
              </a:tr>
              <a:tr h="112812">
                <a:tc>
                  <a:txBody>
                    <a:bodyPr/>
                    <a:lstStyle/>
                    <a:p>
                      <a:pPr algn="l" fontAlgn="b"/>
                      <a:r>
                        <a:rPr lang="en-US" sz="600" b="0" i="0" u="none" strike="noStrike">
                          <a:solidFill>
                            <a:srgbClr val="000000"/>
                          </a:solidFill>
                          <a:effectLst/>
                          <a:latin typeface="Arial" panose="020B0604020202020204" pitchFamily="34" charset="0"/>
                        </a:rPr>
                        <a:t>[PL-PL] Mikulowa AT1 [OPP] / N-1 Chrast - Hradec</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422444039"/>
                  </a:ext>
                </a:extLst>
              </a:tr>
              <a:tr h="112812">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187,66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5424082"/>
                  </a:ext>
                </a:extLst>
              </a:tr>
              <a:tr h="112812">
                <a:tc>
                  <a:txBody>
                    <a:bodyPr/>
                    <a:lstStyle/>
                    <a:p>
                      <a:pPr algn="l" fontAlgn="b"/>
                      <a:r>
                        <a:rPr lang="en-US" sz="600" b="0" i="0" u="none" strike="noStrike">
                          <a:solidFill>
                            <a:srgbClr val="000000"/>
                          </a:solidFill>
                          <a:effectLst/>
                          <a:latin typeface="Arial" panose="020B0604020202020204" pitchFamily="34" charset="0"/>
                        </a:rPr>
                        <a:t>[D2-D2] Altheim - Sittling 219 [OPP] / N-1 Altheim - Sittling 220</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00666153"/>
                  </a:ext>
                </a:extLst>
              </a:tr>
              <a:tr h="112812">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14,18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035602754"/>
                  </a:ext>
                </a:extLst>
              </a:tr>
              <a:tr h="112812">
                <a:tc>
                  <a:txBody>
                    <a:bodyPr/>
                    <a:lstStyle/>
                    <a:p>
                      <a:pPr algn="l" fontAlgn="b"/>
                      <a:r>
                        <a:rPr lang="en-US" sz="600" b="0" i="0" u="none" strike="noStrike">
                          <a:solidFill>
                            <a:srgbClr val="000000"/>
                          </a:solidFill>
                          <a:effectLst/>
                          <a:latin typeface="Arial" panose="020B0604020202020204" pitchFamily="34" charset="0"/>
                        </a:rPr>
                        <a:t>[RO-RO] TR Rosiori 400/220 1 [DIR] / N-1 Rosiori - Gadalin</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4210960196"/>
                  </a:ext>
                </a:extLst>
              </a:tr>
              <a:tr h="112812">
                <a:tc>
                  <a:txBody>
                    <a:bodyPr/>
                    <a:lstStyle/>
                    <a:p>
                      <a:pPr algn="l" fontAlgn="b"/>
                      <a:r>
                        <a:rPr lang="de-DE" sz="6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627533019"/>
                  </a:ext>
                </a:extLst>
              </a:tr>
              <a:tr h="112812">
                <a:tc>
                  <a:txBody>
                    <a:bodyPr/>
                    <a:lstStyle/>
                    <a:p>
                      <a:pPr algn="l" fontAlgn="b"/>
                      <a:r>
                        <a:rPr lang="en-US" sz="600" b="0" i="0" u="none" strike="noStrike">
                          <a:solidFill>
                            <a:srgbClr val="000000"/>
                          </a:solidFill>
                          <a:effectLst/>
                          <a:latin typeface="Arial" panose="020B0604020202020204" pitchFamily="34" charset="0"/>
                        </a:rPr>
                        <a:t>[PL-PL] Mikulowa AT1 [OPP] / N-1 Prestice - Chrast</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31,15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616380019"/>
                  </a:ext>
                </a:extLst>
              </a:tr>
              <a:tr h="112812">
                <a:tc>
                  <a:txBody>
                    <a:bodyPr/>
                    <a:lstStyle/>
                    <a:p>
                      <a:pPr algn="l" fontAlgn="b"/>
                      <a:r>
                        <a:rPr lang="de-DE" sz="600" b="0" i="0" u="none" strike="noStrike">
                          <a:solidFill>
                            <a:srgbClr val="000000"/>
                          </a:solidFill>
                          <a:effectLst/>
                          <a:latin typeface="Arial" panose="020B0604020202020204" pitchFamily="34" charset="0"/>
                        </a:rPr>
                        <a:t>[D7-D7] Buerstadt  - Lambsheim BUERST W [DIR] / N-1 Rheinau - Hoheneck KUGELB O</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187,66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170761758"/>
                  </a:ext>
                </a:extLst>
              </a:tr>
              <a:tr h="112812">
                <a:tc>
                  <a:txBody>
                    <a:bodyPr/>
                    <a:lstStyle/>
                    <a:p>
                      <a:pPr algn="l" fontAlgn="b"/>
                      <a:r>
                        <a:rPr lang="en-US" sz="600" b="0" i="0" u="none" strike="noStrike">
                          <a:solidFill>
                            <a:srgbClr val="000000"/>
                          </a:solidFill>
                          <a:effectLst/>
                          <a:latin typeface="Arial" panose="020B0604020202020204" pitchFamily="34" charset="0"/>
                        </a:rPr>
                        <a:t>[CZ-PL] Nosovice - Wielopole [DIR] [PL] / N-1 Hradec - Mirovka</a:t>
                      </a:r>
                    </a:p>
                  </a:txBody>
                  <a:tcPr marL="79631"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2,21</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331699695"/>
                  </a:ext>
                </a:extLst>
              </a:tr>
            </a:tbl>
          </a:graphicData>
        </a:graphic>
      </p:graphicFrame>
    </p:spTree>
    <p:extLst>
      <p:ext uri="{BB962C8B-B14F-4D97-AF65-F5344CB8AC3E}">
        <p14:creationId xmlns:p14="http://schemas.microsoft.com/office/powerpoint/2010/main" val="41342618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BD20210113 (part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129</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8DA0EAF0-43DE-4C90-A211-42DBB11E14CD}"/>
              </a:ext>
            </a:extLst>
          </p:cNvPr>
          <p:cNvGraphicFramePr>
            <a:graphicFrameLocks noGrp="1"/>
          </p:cNvGraphicFramePr>
          <p:nvPr>
            <p:extLst>
              <p:ext uri="{D42A27DB-BD31-4B8C-83A1-F6EECF244321}">
                <p14:modId xmlns:p14="http://schemas.microsoft.com/office/powerpoint/2010/main" val="3082752674"/>
              </p:ext>
            </p:extLst>
          </p:nvPr>
        </p:nvGraphicFramePr>
        <p:xfrm>
          <a:off x="2032952" y="855800"/>
          <a:ext cx="5760000" cy="5866172"/>
        </p:xfrm>
        <a:graphic>
          <a:graphicData uri="http://schemas.openxmlformats.org/drawingml/2006/table">
            <a:tbl>
              <a:tblPr/>
              <a:tblGrid>
                <a:gridCol w="4475332">
                  <a:extLst>
                    <a:ext uri="{9D8B030D-6E8A-4147-A177-3AD203B41FA5}">
                      <a16:colId xmlns:a16="http://schemas.microsoft.com/office/drawing/2014/main" val="1204524042"/>
                    </a:ext>
                  </a:extLst>
                </a:gridCol>
                <a:gridCol w="948576">
                  <a:extLst>
                    <a:ext uri="{9D8B030D-6E8A-4147-A177-3AD203B41FA5}">
                      <a16:colId xmlns:a16="http://schemas.microsoft.com/office/drawing/2014/main" val="3777935197"/>
                    </a:ext>
                  </a:extLst>
                </a:gridCol>
                <a:gridCol w="336092">
                  <a:extLst>
                    <a:ext uri="{9D8B030D-6E8A-4147-A177-3AD203B41FA5}">
                      <a16:colId xmlns:a16="http://schemas.microsoft.com/office/drawing/2014/main" val="3651648720"/>
                    </a:ext>
                  </a:extLst>
                </a:gridCol>
              </a:tblGrid>
              <a:tr h="112811">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153,32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0484466"/>
                  </a:ext>
                </a:extLst>
              </a:tr>
              <a:tr h="11281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13,91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73224521"/>
                  </a:ext>
                </a:extLst>
              </a:tr>
              <a:tr h="112811">
                <a:tc>
                  <a:txBody>
                    <a:bodyPr/>
                    <a:lstStyle/>
                    <a:p>
                      <a:pPr algn="l" fontAlgn="b"/>
                      <a:r>
                        <a:rPr lang="en-US" sz="700" b="0" i="0" u="none" strike="noStrike">
                          <a:solidFill>
                            <a:srgbClr val="000000"/>
                          </a:solidFill>
                          <a:effectLst/>
                          <a:latin typeface="Arial" panose="020B0604020202020204" pitchFamily="34" charset="0"/>
                        </a:rPr>
                        <a:t>[PL-PL] Mikulowa AT1 [OPP] / N-1 Hradec - Mirovka</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48,18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191142884"/>
                  </a:ext>
                </a:extLst>
              </a:tr>
              <a:tr h="112811">
                <a:tc>
                  <a:txBody>
                    <a:bodyPr/>
                    <a:lstStyle/>
                    <a:p>
                      <a:pPr algn="l" fontAlgn="b"/>
                      <a:r>
                        <a:rPr lang="en-US" sz="700" b="0" i="0" u="none" strike="noStrike">
                          <a:solidFill>
                            <a:srgbClr val="000000"/>
                          </a:solidFill>
                          <a:effectLst/>
                          <a:latin typeface="Arial" panose="020B0604020202020204" pitchFamily="34" charset="0"/>
                        </a:rPr>
                        <a:t>[RO-RO] TR Rosiori 400/220 1 [DIR] / N-1 Rosiori - Gadalin</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163200286"/>
                  </a:ext>
                </a:extLst>
              </a:tr>
              <a:tr h="112811">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113,39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879658992"/>
                  </a:ext>
                </a:extLst>
              </a:tr>
              <a:tr h="11281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153,32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753225625"/>
                  </a:ext>
                </a:extLst>
              </a:tr>
              <a:tr h="112811">
                <a:tc>
                  <a:txBody>
                    <a:bodyPr/>
                    <a:lstStyle/>
                    <a:p>
                      <a:pPr algn="l" fontAlgn="b"/>
                      <a:r>
                        <a:rPr lang="en-US" sz="700" b="0" i="0" u="none" strike="noStrike">
                          <a:solidFill>
                            <a:srgbClr val="000000"/>
                          </a:solidFill>
                          <a:effectLst/>
                          <a:latin typeface="Arial" panose="020B0604020202020204" pitchFamily="34" charset="0"/>
                        </a:rPr>
                        <a:t>[CZ-PL] Nosovice - Wielopole [DIR] [PL] / N-1 Hradec - Mirovka</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21,28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999169543"/>
                  </a:ext>
                </a:extLst>
              </a:tr>
              <a:tr h="112811">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240,12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5305854"/>
                  </a:ext>
                </a:extLst>
              </a:tr>
              <a:tr h="112811">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41,26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1083189"/>
                  </a:ext>
                </a:extLst>
              </a:tr>
              <a:tr h="112811">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49,48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976133977"/>
                  </a:ext>
                </a:extLst>
              </a:tr>
              <a:tr h="11281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397980143"/>
                  </a:ext>
                </a:extLst>
              </a:tr>
              <a:tr h="112811">
                <a:tc>
                  <a:txBody>
                    <a:bodyPr/>
                    <a:lstStyle/>
                    <a:p>
                      <a:pPr algn="l" fontAlgn="b"/>
                      <a:r>
                        <a:rPr lang="en-US" sz="700" b="0" i="0" u="none" strike="noStrike">
                          <a:solidFill>
                            <a:srgbClr val="000000"/>
                          </a:solidFill>
                          <a:effectLst/>
                          <a:latin typeface="Arial" panose="020B0604020202020204" pitchFamily="34" charset="0"/>
                        </a:rPr>
                        <a:t>[RO-RO] TR Rosiori 400/220 1 [DIR] / N-1 Rosiori - Gadalin</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934418787"/>
                  </a:ext>
                </a:extLst>
              </a:tr>
              <a:tr h="112811">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39,35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073552994"/>
                  </a:ext>
                </a:extLst>
              </a:tr>
              <a:tr h="11281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240,12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05389334"/>
                  </a:ext>
                </a:extLst>
              </a:tr>
              <a:tr h="112811">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207,1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37501664"/>
                  </a:ext>
                </a:extLst>
              </a:tr>
              <a:tr h="112811">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50,87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40944790"/>
                  </a:ext>
                </a:extLst>
              </a:tr>
              <a:tr h="112811">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109,61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749426764"/>
                  </a:ext>
                </a:extLst>
              </a:tr>
              <a:tr h="11281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387712759"/>
                  </a:ext>
                </a:extLst>
              </a:tr>
              <a:tr h="112811">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739712405"/>
                  </a:ext>
                </a:extLst>
              </a:tr>
              <a:tr h="11281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960438822"/>
                  </a:ext>
                </a:extLst>
              </a:tr>
              <a:tr h="112811">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190,11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73223035"/>
                  </a:ext>
                </a:extLst>
              </a:tr>
              <a:tr h="112811">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161,63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8943544"/>
                  </a:ext>
                </a:extLst>
              </a:tr>
              <a:tr h="11281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011551585"/>
                  </a:ext>
                </a:extLst>
              </a:tr>
              <a:tr h="112811">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61,19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370629725"/>
                  </a:ext>
                </a:extLst>
              </a:tr>
              <a:tr h="112811">
                <a:tc>
                  <a:txBody>
                    <a:bodyPr/>
                    <a:lstStyle/>
                    <a:p>
                      <a:pPr algn="l" fontAlgn="b"/>
                      <a:r>
                        <a:rPr lang="en-US" sz="700" b="0" i="0" u="none" strike="noStrike">
                          <a:solidFill>
                            <a:srgbClr val="000000"/>
                          </a:solidFill>
                          <a:effectLst/>
                          <a:latin typeface="Arial" panose="020B0604020202020204" pitchFamily="34" charset="0"/>
                        </a:rPr>
                        <a:t>[PL-PL] Mikulowa AT1 [OPP] / N-1 Prestice - Chrast</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70,38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373574200"/>
                  </a:ext>
                </a:extLst>
              </a:tr>
              <a:tr h="11281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190,11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113913223"/>
                  </a:ext>
                </a:extLst>
              </a:tr>
              <a:tr h="112811">
                <a:tc>
                  <a:txBody>
                    <a:bodyPr/>
                    <a:lstStyle/>
                    <a:p>
                      <a:pPr algn="l" fontAlgn="b"/>
                      <a:r>
                        <a:rPr lang="en-US"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213,58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70690339"/>
                  </a:ext>
                </a:extLst>
              </a:tr>
              <a:tr h="112811">
                <a:tc>
                  <a:txBody>
                    <a:bodyPr/>
                    <a:lstStyle/>
                    <a:p>
                      <a:pPr algn="l" fontAlgn="b"/>
                      <a:r>
                        <a:rPr lang="en-US" sz="700" b="0" i="0" u="none" strike="noStrike">
                          <a:solidFill>
                            <a:srgbClr val="000000"/>
                          </a:solidFill>
                          <a:effectLst/>
                          <a:latin typeface="Arial" panose="020B0604020202020204" pitchFamily="34" charset="0"/>
                        </a:rPr>
                        <a:t>[AT-D2] St. Peter 2 - Pleinting 258 [OPP] [AT] / N-1 St. Peter - Altheim_Simbach 234_230</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92,43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82682"/>
                  </a:ext>
                </a:extLst>
              </a:tr>
              <a:tr h="11281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16,87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046666621"/>
                  </a:ext>
                </a:extLst>
              </a:tr>
              <a:tr h="112811">
                <a:tc>
                  <a:txBody>
                    <a:bodyPr/>
                    <a:lstStyle/>
                    <a:p>
                      <a:pPr algn="l" fontAlgn="b"/>
                      <a:r>
                        <a:rPr lang="en-US" sz="700" b="0" i="0" u="none" strike="noStrike">
                          <a:solidFill>
                            <a:srgbClr val="000000"/>
                          </a:solidFill>
                          <a:effectLst/>
                          <a:latin typeface="Arial" panose="020B0604020202020204" pitchFamily="34" charset="0"/>
                        </a:rPr>
                        <a:t>[PL-PL] Mikulowa AT1 [OPP] / N-1 Hradec - Mirovka</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328870849"/>
                  </a:ext>
                </a:extLst>
              </a:tr>
              <a:tr h="112811">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409013492"/>
                  </a:ext>
                </a:extLst>
              </a:tr>
              <a:tr h="11281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213,58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943497778"/>
                  </a:ext>
                </a:extLst>
              </a:tr>
              <a:tr h="112811">
                <a:tc>
                  <a:txBody>
                    <a:bodyPr/>
                    <a:lstStyle/>
                    <a:p>
                      <a:pPr algn="l" fontAlgn="b"/>
                      <a:r>
                        <a:rPr lang="en-US"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83601273"/>
                  </a:ext>
                </a:extLst>
              </a:tr>
              <a:tr h="112811">
                <a:tc>
                  <a:txBody>
                    <a:bodyPr/>
                    <a:lstStyle/>
                    <a:p>
                      <a:pPr algn="l" fontAlgn="b"/>
                      <a:r>
                        <a:rPr lang="en-US" sz="700" b="0" i="0" u="none" strike="noStrike">
                          <a:solidFill>
                            <a:srgbClr val="000000"/>
                          </a:solidFill>
                          <a:effectLst/>
                          <a:latin typeface="Arial" panose="020B0604020202020204" pitchFamily="34" charset="0"/>
                        </a:rPr>
                        <a:t>[AT-D2] St. Peter 2 - Pleinting 258 [OPP] [AT] / N-1 St. Peter - Altheim_Simbach 234_230</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59201079"/>
                  </a:ext>
                </a:extLst>
              </a:tr>
              <a:tr h="112811">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98,75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4255536884"/>
                  </a:ext>
                </a:extLst>
              </a:tr>
              <a:tr h="11281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904955876"/>
                  </a:ext>
                </a:extLst>
              </a:tr>
              <a:tr h="112811">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881070883"/>
                  </a:ext>
                </a:extLst>
              </a:tr>
              <a:tr h="112811">
                <a:tc>
                  <a:txBody>
                    <a:bodyPr/>
                    <a:lstStyle/>
                    <a:p>
                      <a:pPr algn="l" fontAlgn="b"/>
                      <a:r>
                        <a:rPr lang="en-US" sz="700" b="0" i="0" u="none" strike="noStrike">
                          <a:solidFill>
                            <a:srgbClr val="000000"/>
                          </a:solidFill>
                          <a:effectLst/>
                          <a:latin typeface="Arial" panose="020B0604020202020204" pitchFamily="34" charset="0"/>
                        </a:rPr>
                        <a:t>[PL-PL] Mikulowa AT1 [OPP] / N-1 Chrast - Hradec</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977910176"/>
                  </a:ext>
                </a:extLst>
              </a:tr>
              <a:tr h="112811">
                <a:tc>
                  <a:txBody>
                    <a:bodyPr/>
                    <a:lstStyle/>
                    <a:p>
                      <a:pPr algn="l" fontAlgn="b"/>
                      <a:r>
                        <a:rPr lang="en-US" sz="700" b="0" i="0" u="none" strike="noStrike">
                          <a:solidFill>
                            <a:srgbClr val="000000"/>
                          </a:solidFill>
                          <a:effectLst/>
                          <a:latin typeface="Arial" panose="020B0604020202020204" pitchFamily="34" charset="0"/>
                        </a:rPr>
                        <a:t>[D7-D7] Buerstadt  - Lambsheim BUERST W [DIR] / N-1 Grafenrheinfeld - Hoepfingen ge (411)</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195,1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208932531"/>
                  </a:ext>
                </a:extLst>
              </a:tr>
              <a:tr h="112811">
                <a:tc>
                  <a:txBody>
                    <a:bodyPr/>
                    <a:lstStyle/>
                    <a:p>
                      <a:pPr algn="l" fontAlgn="b"/>
                      <a:r>
                        <a:rPr lang="en-US"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172,14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5428725"/>
                  </a:ext>
                </a:extLst>
              </a:tr>
              <a:tr h="112811">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160,05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57637794"/>
                  </a:ext>
                </a:extLst>
              </a:tr>
              <a:tr h="11281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15,49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26213301"/>
                  </a:ext>
                </a:extLst>
              </a:tr>
              <a:tr h="112811">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811597189"/>
                  </a:ext>
                </a:extLst>
              </a:tr>
              <a:tr h="112811">
                <a:tc>
                  <a:txBody>
                    <a:bodyPr/>
                    <a:lstStyle/>
                    <a:p>
                      <a:pPr algn="l" fontAlgn="b"/>
                      <a:r>
                        <a:rPr lang="en-US" sz="700" b="0" i="0" u="none" strike="noStrike">
                          <a:solidFill>
                            <a:srgbClr val="000000"/>
                          </a:solidFill>
                          <a:effectLst/>
                          <a:latin typeface="Arial" panose="020B0604020202020204" pitchFamily="34" charset="0"/>
                        </a:rPr>
                        <a:t>[PL-PL] Mikulowa AT1 [OPP] / N-1 Chrast - Hradec</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13,01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282960473"/>
                  </a:ext>
                </a:extLst>
              </a:tr>
              <a:tr h="112811">
                <a:tc>
                  <a:txBody>
                    <a:bodyPr/>
                    <a:lstStyle/>
                    <a:p>
                      <a:pPr algn="l" fontAlgn="b"/>
                      <a:r>
                        <a:rPr lang="en-US" sz="700" b="0" i="0" u="none" strike="noStrike">
                          <a:solidFill>
                            <a:srgbClr val="000000"/>
                          </a:solidFill>
                          <a:effectLst/>
                          <a:latin typeface="Arial" panose="020B0604020202020204" pitchFamily="34" charset="0"/>
                        </a:rPr>
                        <a:t>[PL-PL] Mikulowa AT1 [OPP] / N-1 Mirovka - Cebin</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92,46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891698321"/>
                  </a:ext>
                </a:extLst>
              </a:tr>
              <a:tr h="11281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172,14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967930"/>
                  </a:ext>
                </a:extLst>
              </a:tr>
              <a:tr h="112811">
                <a:tc>
                  <a:txBody>
                    <a:bodyPr/>
                    <a:lstStyle/>
                    <a:p>
                      <a:pPr algn="l" fontAlgn="b"/>
                      <a:r>
                        <a:rPr lang="en-US"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150,82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2113103"/>
                  </a:ext>
                </a:extLst>
              </a:tr>
              <a:tr h="112811">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796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145,33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97217680"/>
                  </a:ext>
                </a:extLst>
              </a:tr>
              <a:tr h="112811">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6,69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982256252"/>
                  </a:ext>
                </a:extLst>
              </a:tr>
              <a:tr h="112811">
                <a:tc>
                  <a:txBody>
                    <a:bodyPr/>
                    <a:lstStyle/>
                    <a:p>
                      <a:pPr algn="l" fontAlgn="b"/>
                      <a:r>
                        <a:rPr lang="en-US" sz="700" b="0" i="0" u="none" strike="noStrike">
                          <a:solidFill>
                            <a:srgbClr val="000000"/>
                          </a:solidFill>
                          <a:effectLst/>
                          <a:latin typeface="Arial" panose="020B0604020202020204" pitchFamily="34" charset="0"/>
                        </a:rPr>
                        <a:t>[PL-PL] Mikulowa AT1 [OPP] / N-1 Hradec - Rohrsdorf 1</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85,98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746086074"/>
                  </a:ext>
                </a:extLst>
              </a:tr>
              <a:tr h="11281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502711295"/>
                  </a:ext>
                </a:extLst>
              </a:tr>
              <a:tr h="112811">
                <a:tc>
                  <a:txBody>
                    <a:bodyPr/>
                    <a:lstStyle/>
                    <a:p>
                      <a:pPr algn="l" fontAlgn="b"/>
                      <a:r>
                        <a:rPr lang="en-US" sz="700" b="0" i="0" u="none" strike="noStrike">
                          <a:solidFill>
                            <a:srgbClr val="000000"/>
                          </a:solidFill>
                          <a:effectLst/>
                          <a:latin typeface="Arial" panose="020B0604020202020204" pitchFamily="34" charset="0"/>
                        </a:rPr>
                        <a:t>[D7-D7] Mengede  - Y Huellen WESTFL W [DIR] / N-1 Hattingen  - Witten  KEMNAD S</a:t>
                      </a:r>
                    </a:p>
                  </a:txBody>
                  <a:tcPr marL="79631"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150,82</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084951295"/>
                  </a:ext>
                </a:extLst>
              </a:tr>
            </a:tbl>
          </a:graphicData>
        </a:graphic>
      </p:graphicFrame>
    </p:spTree>
    <p:extLst>
      <p:ext uri="{BB962C8B-B14F-4D97-AF65-F5344CB8AC3E}">
        <p14:creationId xmlns:p14="http://schemas.microsoft.com/office/powerpoint/2010/main" val="1607251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367460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BD20210113 (part III)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130</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7" name="Tabulka 6">
            <a:extLst>
              <a:ext uri="{FF2B5EF4-FFF2-40B4-BE49-F238E27FC236}">
                <a16:creationId xmlns:a16="http://schemas.microsoft.com/office/drawing/2014/main" id="{E5F229F0-15E4-4929-A7DE-0082287ECE23}"/>
              </a:ext>
            </a:extLst>
          </p:cNvPr>
          <p:cNvGraphicFramePr>
            <a:graphicFrameLocks noGrp="1"/>
          </p:cNvGraphicFramePr>
          <p:nvPr>
            <p:extLst>
              <p:ext uri="{D42A27DB-BD31-4B8C-83A1-F6EECF244321}">
                <p14:modId xmlns:p14="http://schemas.microsoft.com/office/powerpoint/2010/main" val="1557658820"/>
              </p:ext>
            </p:extLst>
          </p:nvPr>
        </p:nvGraphicFramePr>
        <p:xfrm>
          <a:off x="1800000" y="904134"/>
          <a:ext cx="6120000" cy="5873238"/>
        </p:xfrm>
        <a:graphic>
          <a:graphicData uri="http://schemas.openxmlformats.org/drawingml/2006/table">
            <a:tbl>
              <a:tblPr/>
              <a:tblGrid>
                <a:gridCol w="4755040">
                  <a:extLst>
                    <a:ext uri="{9D8B030D-6E8A-4147-A177-3AD203B41FA5}">
                      <a16:colId xmlns:a16="http://schemas.microsoft.com/office/drawing/2014/main" val="2705798621"/>
                    </a:ext>
                  </a:extLst>
                </a:gridCol>
                <a:gridCol w="1007862">
                  <a:extLst>
                    <a:ext uri="{9D8B030D-6E8A-4147-A177-3AD203B41FA5}">
                      <a16:colId xmlns:a16="http://schemas.microsoft.com/office/drawing/2014/main" val="174069456"/>
                    </a:ext>
                  </a:extLst>
                </a:gridCol>
                <a:gridCol w="357098">
                  <a:extLst>
                    <a:ext uri="{9D8B030D-6E8A-4147-A177-3AD203B41FA5}">
                      <a16:colId xmlns:a16="http://schemas.microsoft.com/office/drawing/2014/main" val="3575953937"/>
                    </a:ext>
                  </a:extLst>
                </a:gridCol>
              </a:tblGrid>
              <a:tr h="119862">
                <a:tc>
                  <a:txBody>
                    <a:bodyPr/>
                    <a:lstStyle/>
                    <a:p>
                      <a:pPr algn="l" fontAlgn="b"/>
                      <a:r>
                        <a:rPr lang="en-US"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195,88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55079152"/>
                  </a:ext>
                </a:extLst>
              </a:tr>
              <a:tr h="119862">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46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137,93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06505243"/>
                  </a:ext>
                </a:extLst>
              </a:tr>
              <a:tr h="119862">
                <a:tc>
                  <a:txBody>
                    <a:bodyPr/>
                    <a:lstStyle/>
                    <a:p>
                      <a:pPr algn="l" fontAlgn="b"/>
                      <a:r>
                        <a:rPr lang="de-DE" sz="700" b="0" i="0" u="none" strike="noStrike">
                          <a:solidFill>
                            <a:srgbClr val="000000"/>
                          </a:solidFill>
                          <a:effectLst/>
                          <a:latin typeface="Arial" panose="020B0604020202020204" pitchFamily="34" charset="0"/>
                        </a:rPr>
                        <a:t>[D7-D7] Bischofsheim  - Y Pfungstadt RIED W [DIR] / N-1 Pfungstadt  - Urberach  GRIESH O</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78,97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692595407"/>
                  </a:ext>
                </a:extLst>
              </a:tr>
              <a:tr h="119862">
                <a:tc>
                  <a:txBody>
                    <a:bodyPr/>
                    <a:lstStyle/>
                    <a:p>
                      <a:pPr algn="l" fontAlgn="b"/>
                      <a:r>
                        <a:rPr lang="en-US" sz="700" b="0" i="0" u="none" strike="noStrike">
                          <a:solidFill>
                            <a:srgbClr val="000000"/>
                          </a:solidFill>
                          <a:effectLst/>
                          <a:latin typeface="Arial" panose="020B0604020202020204" pitchFamily="34" charset="0"/>
                        </a:rPr>
                        <a:t>[PL-PL] Mikulowa AT1 [OPP] / N-1 Hradec - Mirovka</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77,81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3813549494"/>
                  </a:ext>
                </a:extLst>
              </a:tr>
              <a:tr h="119862">
                <a:tc>
                  <a:txBody>
                    <a:bodyPr/>
                    <a:lstStyle/>
                    <a:p>
                      <a:pPr algn="l" fontAlgn="b"/>
                      <a:r>
                        <a:rPr lang="en-US" sz="700" b="0" i="0" u="none" strike="noStrike">
                          <a:solidFill>
                            <a:srgbClr val="000000"/>
                          </a:solidFill>
                          <a:effectLst/>
                          <a:latin typeface="Arial" panose="020B0604020202020204" pitchFamily="34" charset="0"/>
                        </a:rPr>
                        <a:t>[D7-D7] Mengede  - Y Huellen WESTFL W [DIR] / N-1 Hattingen  - Witten  KEMNAD S</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195,88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752085400"/>
                  </a:ext>
                </a:extLst>
              </a:tr>
              <a:tr h="119862">
                <a:tc>
                  <a:txBody>
                    <a:bodyPr/>
                    <a:lstStyle/>
                    <a:p>
                      <a:pPr algn="l" fontAlgn="b"/>
                      <a:r>
                        <a:rPr lang="en-US"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547,9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6479486"/>
                  </a:ext>
                </a:extLst>
              </a:tr>
              <a:tr h="119862">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46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54,93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9485335"/>
                  </a:ext>
                </a:extLst>
              </a:tr>
              <a:tr h="11986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57372405"/>
                  </a:ext>
                </a:extLst>
              </a:tr>
              <a:tr h="119862">
                <a:tc>
                  <a:txBody>
                    <a:bodyPr/>
                    <a:lstStyle/>
                    <a:p>
                      <a:pPr algn="l" fontAlgn="b"/>
                      <a:r>
                        <a:rPr lang="en-US" sz="700" b="0" i="0" u="none" strike="noStrike">
                          <a:solidFill>
                            <a:srgbClr val="000000"/>
                          </a:solidFill>
                          <a:effectLst/>
                          <a:latin typeface="Arial" panose="020B0604020202020204" pitchFamily="34" charset="0"/>
                        </a:rPr>
                        <a:t>[RO-RO] TR Rosiori 400/220 1 [DIR] / N-1 Rosiori - Gadalin</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232504049"/>
                  </a:ext>
                </a:extLst>
              </a:tr>
              <a:tr h="119862">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461582814"/>
                  </a:ext>
                </a:extLst>
              </a:tr>
              <a:tr h="119862">
                <a:tc>
                  <a:txBody>
                    <a:bodyPr/>
                    <a:lstStyle/>
                    <a:p>
                      <a:pPr algn="l" fontAlgn="b"/>
                      <a:r>
                        <a:rPr lang="en-US" sz="700" b="0" i="0" u="none" strike="noStrike">
                          <a:solidFill>
                            <a:srgbClr val="000000"/>
                          </a:solidFill>
                          <a:effectLst/>
                          <a:latin typeface="Arial" panose="020B0604020202020204" pitchFamily="34" charset="0"/>
                        </a:rPr>
                        <a:t>[PL-PL] Mikulowa AT1 [OPP] / N-1 Remptendorf - Redwitz 414</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22,47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042296470"/>
                  </a:ext>
                </a:extLst>
              </a:tr>
              <a:tr h="119862">
                <a:tc>
                  <a:txBody>
                    <a:bodyPr/>
                    <a:lstStyle/>
                    <a:p>
                      <a:pPr algn="l" fontAlgn="b"/>
                      <a:r>
                        <a:rPr lang="en-US"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454,17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3355406"/>
                  </a:ext>
                </a:extLst>
              </a:tr>
              <a:tr h="119862">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46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5785555"/>
                  </a:ext>
                </a:extLst>
              </a:tr>
              <a:tr h="11986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862960998"/>
                  </a:ext>
                </a:extLst>
              </a:tr>
              <a:tr h="119862">
                <a:tc>
                  <a:txBody>
                    <a:bodyPr/>
                    <a:lstStyle/>
                    <a:p>
                      <a:pPr algn="l" fontAlgn="b"/>
                      <a:r>
                        <a:rPr lang="de-DE" sz="700" b="0" i="0" u="none" strike="noStrike">
                          <a:solidFill>
                            <a:srgbClr val="000000"/>
                          </a:solidFill>
                          <a:effectLst/>
                          <a:latin typeface="Arial" panose="020B0604020202020204" pitchFamily="34" charset="0"/>
                        </a:rPr>
                        <a:t>[D8-D8] Neuenhagen - Vierraden 304 [DIR] / N-1 Hagenwerder - Mikulowa 2</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701842058"/>
                  </a:ext>
                </a:extLst>
              </a:tr>
              <a:tr h="119862">
                <a:tc>
                  <a:txBody>
                    <a:bodyPr/>
                    <a:lstStyle/>
                    <a:p>
                      <a:pPr algn="l" fontAlgn="b"/>
                      <a:r>
                        <a:rPr lang="en-US" sz="700" b="0" i="0" u="none" strike="noStrike">
                          <a:solidFill>
                            <a:srgbClr val="000000"/>
                          </a:solidFill>
                          <a:effectLst/>
                          <a:latin typeface="Arial" panose="020B0604020202020204" pitchFamily="34" charset="0"/>
                        </a:rPr>
                        <a:t>[RO-RO] TR Rosiori 400/220 1 [DIR] / N-1 Rosiori - Gadalin</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707486433"/>
                  </a:ext>
                </a:extLst>
              </a:tr>
              <a:tr h="119862">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454,17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623653126"/>
                  </a:ext>
                </a:extLst>
              </a:tr>
              <a:tr h="119862">
                <a:tc>
                  <a:txBody>
                    <a:bodyPr/>
                    <a:lstStyle/>
                    <a:p>
                      <a:pPr algn="l" fontAlgn="b"/>
                      <a:r>
                        <a:rPr lang="en-US" sz="700" b="0" i="0" u="none" strike="noStrike">
                          <a:solidFill>
                            <a:srgbClr val="000000"/>
                          </a:solidFill>
                          <a:effectLst/>
                          <a:latin typeface="Arial" panose="020B0604020202020204" pitchFamily="34" charset="0"/>
                        </a:rPr>
                        <a:t>[D7-D2] Urberach - Grosskrotzenburg [OPP] [D2] / N-1 Dettingen - Grosskrotzenburg UMAIN S1</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32507956"/>
                  </a:ext>
                </a:extLst>
              </a:tr>
              <a:tr h="119862">
                <a:tc>
                  <a:txBody>
                    <a:bodyPr/>
                    <a:lstStyle/>
                    <a:p>
                      <a:pPr algn="l" fontAlgn="b"/>
                      <a:r>
                        <a:rPr lang="en-US"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248,81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69656571"/>
                  </a:ext>
                </a:extLst>
              </a:tr>
              <a:tr h="119862">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46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50,15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95267614"/>
                  </a:ext>
                </a:extLst>
              </a:tr>
              <a:tr h="119862">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128,31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332184733"/>
                  </a:ext>
                </a:extLst>
              </a:tr>
              <a:tr h="11986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23051113"/>
                  </a:ext>
                </a:extLst>
              </a:tr>
              <a:tr h="119862">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149,27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238647591"/>
                  </a:ext>
                </a:extLst>
              </a:tr>
              <a:tr h="119862">
                <a:tc>
                  <a:txBody>
                    <a:bodyPr/>
                    <a:lstStyle/>
                    <a:p>
                      <a:pPr algn="l" fontAlgn="b"/>
                      <a:r>
                        <a:rPr lang="en-US" sz="700" b="0" i="0" u="none" strike="noStrike">
                          <a:solidFill>
                            <a:srgbClr val="000000"/>
                          </a:solidFill>
                          <a:effectLst/>
                          <a:latin typeface="Arial" panose="020B0604020202020204" pitchFamily="34" charset="0"/>
                        </a:rPr>
                        <a:t>[D7-D2] Urberach - Grosskrotzenburg [OPP] [D2] / N-1 Dettingen - Grosskrotzenburg UMAIN S1</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248,81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70342369"/>
                  </a:ext>
                </a:extLst>
              </a:tr>
              <a:tr h="119862">
                <a:tc>
                  <a:txBody>
                    <a:bodyPr/>
                    <a:lstStyle/>
                    <a:p>
                      <a:pPr algn="l" fontAlgn="b"/>
                      <a:r>
                        <a:rPr lang="en-US"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223,77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39081592"/>
                  </a:ext>
                </a:extLst>
              </a:tr>
              <a:tr h="119862">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46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223,77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4504522"/>
                  </a:ext>
                </a:extLst>
              </a:tr>
              <a:tr h="11986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281908264"/>
                  </a:ext>
                </a:extLst>
              </a:tr>
              <a:tr h="11986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035150548"/>
                  </a:ext>
                </a:extLst>
              </a:tr>
              <a:tr h="119862">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81,86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502790814"/>
                  </a:ext>
                </a:extLst>
              </a:tr>
              <a:tr h="119862">
                <a:tc>
                  <a:txBody>
                    <a:bodyPr/>
                    <a:lstStyle/>
                    <a:p>
                      <a:pPr algn="l" fontAlgn="b"/>
                      <a:r>
                        <a:rPr lang="en-US" sz="700" b="0" i="0" u="none" strike="noStrike">
                          <a:solidFill>
                            <a:srgbClr val="000000"/>
                          </a:solidFill>
                          <a:effectLst/>
                          <a:latin typeface="Arial" panose="020B0604020202020204" pitchFamily="34" charset="0"/>
                        </a:rPr>
                        <a:t>[PL-PL] Mikulowa AT1 [OPP] / N-1 Prestice - Chrast</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50,37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587091786"/>
                  </a:ext>
                </a:extLst>
              </a:tr>
              <a:tr h="119862">
                <a:tc>
                  <a:txBody>
                    <a:bodyPr/>
                    <a:lstStyle/>
                    <a:p>
                      <a:pPr algn="l" fontAlgn="b"/>
                      <a:r>
                        <a:rPr lang="en-US" sz="700" b="0" i="0" u="none" strike="noStrike">
                          <a:solidFill>
                            <a:srgbClr val="000000"/>
                          </a:solidFill>
                          <a:effectLst/>
                          <a:latin typeface="Arial" panose="020B0604020202020204" pitchFamily="34" charset="0"/>
                        </a:rPr>
                        <a:t>[D7-D2] Urberach - Grosskrotzenburg [OPP] [D2] / N-1 Dettingen - Grosskrotzenburg UMAIN S1</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94221832"/>
                  </a:ext>
                </a:extLst>
              </a:tr>
              <a:tr h="119862">
                <a:tc>
                  <a:txBody>
                    <a:bodyPr/>
                    <a:lstStyle/>
                    <a:p>
                      <a:pPr algn="l" fontAlgn="b"/>
                      <a:r>
                        <a:rPr lang="en-US"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233,72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2070348"/>
                  </a:ext>
                </a:extLst>
              </a:tr>
              <a:tr h="119862">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46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129,27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69130031"/>
                  </a:ext>
                </a:extLst>
              </a:tr>
              <a:tr h="11986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546927293"/>
                  </a:ext>
                </a:extLst>
              </a:tr>
              <a:tr h="11986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769513883"/>
                  </a:ext>
                </a:extLst>
              </a:tr>
              <a:tr h="119862">
                <a:tc>
                  <a:txBody>
                    <a:bodyPr/>
                    <a:lstStyle/>
                    <a:p>
                      <a:pPr algn="l" fontAlgn="b"/>
                      <a:r>
                        <a:rPr lang="en-US" sz="700" b="0" i="0" u="none" strike="noStrike">
                          <a:solidFill>
                            <a:srgbClr val="000000"/>
                          </a:solidFill>
                          <a:effectLst/>
                          <a:latin typeface="Arial" panose="020B0604020202020204" pitchFamily="34" charset="0"/>
                        </a:rPr>
                        <a:t>[PL-PL] Mikulowa AT1 [OPP] / N-1 Hradec - Mirovka</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663787357"/>
                  </a:ext>
                </a:extLst>
              </a:tr>
              <a:tr h="119862">
                <a:tc>
                  <a:txBody>
                    <a:bodyPr/>
                    <a:lstStyle/>
                    <a:p>
                      <a:pPr algn="l" fontAlgn="b"/>
                      <a:r>
                        <a:rPr lang="en-US" sz="700" b="0" i="0" u="none" strike="noStrike">
                          <a:solidFill>
                            <a:srgbClr val="000000"/>
                          </a:solidFill>
                          <a:effectLst/>
                          <a:latin typeface="Arial" panose="020B0604020202020204" pitchFamily="34" charset="0"/>
                        </a:rPr>
                        <a:t>[NL-NL] Diemen-Lelystad 380 W [OPP] / N-1 Diemen-Lelystad 380 Z</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233,72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521049176"/>
                  </a:ext>
                </a:extLst>
              </a:tr>
              <a:tr h="119862">
                <a:tc>
                  <a:txBody>
                    <a:bodyPr/>
                    <a:lstStyle/>
                    <a:p>
                      <a:pPr algn="l" fontAlgn="b"/>
                      <a:r>
                        <a:rPr lang="en-US"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263,89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6835133"/>
                  </a:ext>
                </a:extLst>
              </a:tr>
              <a:tr h="11986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46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263,89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37329301"/>
                  </a:ext>
                </a:extLst>
              </a:tr>
              <a:tr h="119862">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128,54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736481965"/>
                  </a:ext>
                </a:extLst>
              </a:tr>
              <a:tr h="11986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563630656"/>
                  </a:ext>
                </a:extLst>
              </a:tr>
              <a:tr h="119862">
                <a:tc>
                  <a:txBody>
                    <a:bodyPr/>
                    <a:lstStyle/>
                    <a:p>
                      <a:pPr algn="l" fontAlgn="b"/>
                      <a:r>
                        <a:rPr lang="en-US" sz="700" b="0" i="0" u="none" strike="noStrike">
                          <a:solidFill>
                            <a:srgbClr val="000000"/>
                          </a:solidFill>
                          <a:effectLst/>
                          <a:latin typeface="Arial" panose="020B0604020202020204" pitchFamily="34" charset="0"/>
                        </a:rPr>
                        <a:t>[PL-PL] Mikulowa AT1 [OPP] / N-1 Prestice - Chrast</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113,71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4069883161"/>
                  </a:ext>
                </a:extLst>
              </a:tr>
              <a:tr h="119862">
                <a:tc>
                  <a:txBody>
                    <a:bodyPr/>
                    <a:lstStyle/>
                    <a:p>
                      <a:pPr algn="l" fontAlgn="b"/>
                      <a:r>
                        <a:rPr lang="en-US" sz="700" b="0" i="0" u="none" strike="noStrike">
                          <a:solidFill>
                            <a:srgbClr val="000000"/>
                          </a:solidFill>
                          <a:effectLst/>
                          <a:latin typeface="Arial" panose="020B0604020202020204" pitchFamily="34" charset="0"/>
                        </a:rPr>
                        <a:t>[NL-NL] Diemen-Lelystad 380 W [OPP] / N-1 Diemen-Lelystad 380 Z</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195771321"/>
                  </a:ext>
                </a:extLst>
              </a:tr>
              <a:tr h="119862">
                <a:tc>
                  <a:txBody>
                    <a:bodyPr/>
                    <a:lstStyle/>
                    <a:p>
                      <a:pPr algn="l" fontAlgn="b"/>
                      <a:r>
                        <a:rPr lang="en-US"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291,87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4898354"/>
                  </a:ext>
                </a:extLst>
              </a:tr>
              <a:tr h="11986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46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38,06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234923"/>
                  </a:ext>
                </a:extLst>
              </a:tr>
              <a:tr h="11986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291,87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84427611"/>
                  </a:ext>
                </a:extLst>
              </a:tr>
              <a:tr h="11986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065728645"/>
                  </a:ext>
                </a:extLst>
              </a:tr>
              <a:tr h="119862">
                <a:tc>
                  <a:txBody>
                    <a:bodyPr/>
                    <a:lstStyle/>
                    <a:p>
                      <a:pPr algn="l" fontAlgn="b"/>
                      <a:r>
                        <a:rPr lang="en-US" sz="700" b="0" i="0" u="none" strike="noStrike">
                          <a:solidFill>
                            <a:srgbClr val="000000"/>
                          </a:solidFill>
                          <a:effectLst/>
                          <a:latin typeface="Arial" panose="020B0604020202020204" pitchFamily="34" charset="0"/>
                        </a:rPr>
                        <a:t>[PL-PL] Mikulowa AT1 [OPP] / N-1 Prestice - Chrast</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102,64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339413891"/>
                  </a:ext>
                </a:extLst>
              </a:tr>
              <a:tr h="119862">
                <a:tc>
                  <a:txBody>
                    <a:bodyPr/>
                    <a:lstStyle/>
                    <a:p>
                      <a:pPr algn="l" fontAlgn="b"/>
                      <a:r>
                        <a:rPr lang="en-US" sz="700" b="0" i="0" u="none" strike="noStrike">
                          <a:solidFill>
                            <a:srgbClr val="000000"/>
                          </a:solidFill>
                          <a:effectLst/>
                          <a:latin typeface="Arial" panose="020B0604020202020204" pitchFamily="34" charset="0"/>
                        </a:rPr>
                        <a:t>[NL-NL] Diemen-Lelystad 380 W [OPP] / N-1 Diemen-Lelystad 380 Z</a:t>
                      </a:r>
                    </a:p>
                  </a:txBody>
                  <a:tcPr marL="84608"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49,42</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622249175"/>
                  </a:ext>
                </a:extLst>
              </a:tr>
            </a:tbl>
          </a:graphicData>
        </a:graphic>
      </p:graphicFrame>
    </p:spTree>
    <p:extLst>
      <p:ext uri="{BB962C8B-B14F-4D97-AF65-F5344CB8AC3E}">
        <p14:creationId xmlns:p14="http://schemas.microsoft.com/office/powerpoint/2010/main" val="23349236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BD20210116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131</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4" name="Tabulka 3">
            <a:extLst>
              <a:ext uri="{FF2B5EF4-FFF2-40B4-BE49-F238E27FC236}">
                <a16:creationId xmlns:a16="http://schemas.microsoft.com/office/drawing/2014/main" id="{E1679496-1A91-4D15-97E0-9562A5326841}"/>
              </a:ext>
            </a:extLst>
          </p:cNvPr>
          <p:cNvGraphicFramePr>
            <a:graphicFrameLocks noGrp="1"/>
          </p:cNvGraphicFramePr>
          <p:nvPr/>
        </p:nvGraphicFramePr>
        <p:xfrm>
          <a:off x="1261046" y="1079499"/>
          <a:ext cx="7556945" cy="4351340"/>
        </p:xfrm>
        <a:graphic>
          <a:graphicData uri="http://schemas.openxmlformats.org/drawingml/2006/table">
            <a:tbl>
              <a:tblPr/>
              <a:tblGrid>
                <a:gridCol w="5787262">
                  <a:extLst>
                    <a:ext uri="{9D8B030D-6E8A-4147-A177-3AD203B41FA5}">
                      <a16:colId xmlns:a16="http://schemas.microsoft.com/office/drawing/2014/main" val="568676066"/>
                    </a:ext>
                  </a:extLst>
                </a:gridCol>
                <a:gridCol w="1306703">
                  <a:extLst>
                    <a:ext uri="{9D8B030D-6E8A-4147-A177-3AD203B41FA5}">
                      <a16:colId xmlns:a16="http://schemas.microsoft.com/office/drawing/2014/main" val="3003663502"/>
                    </a:ext>
                  </a:extLst>
                </a:gridCol>
                <a:gridCol w="462980">
                  <a:extLst>
                    <a:ext uri="{9D8B030D-6E8A-4147-A177-3AD203B41FA5}">
                      <a16:colId xmlns:a16="http://schemas.microsoft.com/office/drawing/2014/main" val="4033604680"/>
                    </a:ext>
                  </a:extLst>
                </a:gridCol>
              </a:tblGrid>
              <a:tr h="155405">
                <a:tc>
                  <a:txBody>
                    <a:bodyPr/>
                    <a:lstStyle/>
                    <a:p>
                      <a:pPr algn="l" fontAlgn="b"/>
                      <a:r>
                        <a:rPr lang="en-US"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49169081"/>
                  </a:ext>
                </a:extLst>
              </a:tr>
              <a:tr h="155405">
                <a:tc>
                  <a:txBody>
                    <a:bodyPr/>
                    <a:lstStyle/>
                    <a:p>
                      <a:pPr algn="l" fontAlgn="b"/>
                      <a:r>
                        <a:rPr lang="en-US" sz="10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73,18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213%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13317277"/>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8,47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14488103"/>
                  </a:ext>
                </a:extLst>
              </a:tr>
              <a:tr h="155405">
                <a:tc>
                  <a:txBody>
                    <a:bodyPr/>
                    <a:lstStyle/>
                    <a:p>
                      <a:pPr algn="l" fontAlgn="b"/>
                      <a:r>
                        <a:rPr lang="en-US" sz="1000" b="0" i="0" u="none" strike="noStrike">
                          <a:solidFill>
                            <a:srgbClr val="000000"/>
                          </a:solidFill>
                          <a:effectLst/>
                          <a:latin typeface="Arial" panose="020B0604020202020204" pitchFamily="34" charset="0"/>
                        </a:rPr>
                        <a:t>[CZ-D2] Prestice - Etzenricht 442 [DIR] [D2] / N-1 Hradec - Etzenricht</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12,36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487077645"/>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73,18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3799692221"/>
                  </a:ext>
                </a:extLst>
              </a:tr>
              <a:tr h="155405">
                <a:tc>
                  <a:txBody>
                    <a:bodyPr/>
                    <a:lstStyle/>
                    <a:p>
                      <a:pPr algn="l" fontAlgn="b"/>
                      <a:r>
                        <a:rPr lang="en-US" sz="10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98596348"/>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38523097"/>
                  </a:ext>
                </a:extLst>
              </a:tr>
              <a:tr h="155405">
                <a:tc>
                  <a:txBody>
                    <a:bodyPr/>
                    <a:lstStyle/>
                    <a:p>
                      <a:pPr algn="l" fontAlgn="b"/>
                      <a:r>
                        <a:rPr lang="en-US" sz="1000" b="0" i="0" u="none" strike="noStrike">
                          <a:solidFill>
                            <a:srgbClr val="000000"/>
                          </a:solidFill>
                          <a:effectLst/>
                          <a:latin typeface="Arial" panose="020B0604020202020204" pitchFamily="34" charset="0"/>
                        </a:rPr>
                        <a:t>[CZ-D2] Prestice - Etzenricht 442 [DIR] [D2] / N-1 Hradec - Etzenricht</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078342241"/>
                  </a:ext>
                </a:extLst>
              </a:tr>
              <a:tr h="155405">
                <a:tc>
                  <a:txBody>
                    <a:bodyPr/>
                    <a:lstStyle/>
                    <a:p>
                      <a:pPr algn="l" fontAlgn="b"/>
                      <a:r>
                        <a:rPr lang="en-US" sz="1000" b="0" i="0" u="none" strike="noStrike">
                          <a:solidFill>
                            <a:srgbClr val="000000"/>
                          </a:solidFill>
                          <a:effectLst/>
                          <a:latin typeface="Arial" panose="020B0604020202020204" pitchFamily="34" charset="0"/>
                        </a:rPr>
                        <a:t>[BE-BE] Doel - Zandvliet 380.26 [OPP] / N-1 [BE-BE] PST Zandvliet 2</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336544295"/>
                  </a:ext>
                </a:extLst>
              </a:tr>
              <a:tr h="155405">
                <a:tc>
                  <a:txBody>
                    <a:bodyPr/>
                    <a:lstStyle/>
                    <a:p>
                      <a:pPr algn="l" fontAlgn="b"/>
                      <a:r>
                        <a:rPr lang="en-US" sz="10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39,78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24359000"/>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0931443"/>
                  </a:ext>
                </a:extLst>
              </a:tr>
              <a:tr h="155405">
                <a:tc>
                  <a:txBody>
                    <a:bodyPr/>
                    <a:lstStyle/>
                    <a:p>
                      <a:pPr algn="l" fontAlgn="b"/>
                      <a:r>
                        <a:rPr lang="en-US" sz="1000" b="0" i="0" u="none" strike="noStrike">
                          <a:solidFill>
                            <a:srgbClr val="000000"/>
                          </a:solidFill>
                          <a:effectLst/>
                          <a:latin typeface="Arial" panose="020B0604020202020204" pitchFamily="34" charset="0"/>
                        </a:rPr>
                        <a:t>[CZ-D2] Prestice - Etzenricht 442 [DIR] [D2] / N-1 Hradec - Etzenricht</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0,59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225916590"/>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Doel - Zandvliet 380.26</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39,78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980718526"/>
                  </a:ext>
                </a:extLst>
              </a:tr>
              <a:tr h="155405">
                <a:tc>
                  <a:txBody>
                    <a:bodyPr/>
                    <a:lstStyle/>
                    <a:p>
                      <a:pPr algn="l" fontAlgn="b"/>
                      <a:r>
                        <a:rPr lang="en-US" sz="10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24,17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17807357"/>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47479013"/>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24,17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058205597"/>
                  </a:ext>
                </a:extLst>
              </a:tr>
              <a:tr h="155405">
                <a:tc>
                  <a:txBody>
                    <a:bodyPr/>
                    <a:lstStyle/>
                    <a:p>
                      <a:pPr algn="l" fontAlgn="b"/>
                      <a:r>
                        <a:rPr lang="en-US" sz="10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0250229"/>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79697152"/>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0,05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816981060"/>
                  </a:ext>
                </a:extLst>
              </a:tr>
              <a:tr h="155405">
                <a:tc>
                  <a:txBody>
                    <a:bodyPr/>
                    <a:lstStyle/>
                    <a:p>
                      <a:pPr algn="l" fontAlgn="b"/>
                      <a:r>
                        <a:rPr lang="en-US" sz="10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8654009"/>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31622053"/>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7,71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432398565"/>
                  </a:ext>
                </a:extLst>
              </a:tr>
              <a:tr h="155405">
                <a:tc>
                  <a:txBody>
                    <a:bodyPr/>
                    <a:lstStyle/>
                    <a:p>
                      <a:pPr algn="l" fontAlgn="b"/>
                      <a:r>
                        <a:rPr lang="en-US" sz="10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24,18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40704592"/>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15,93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4159405"/>
                  </a:ext>
                </a:extLst>
              </a:tr>
              <a:tr h="155405">
                <a:tc>
                  <a:txBody>
                    <a:bodyPr/>
                    <a:lstStyle/>
                    <a:p>
                      <a:pPr algn="l" fontAlgn="b"/>
                      <a:r>
                        <a:rPr lang="en-US" sz="1000" b="0" i="0" u="none" strike="noStrike">
                          <a:solidFill>
                            <a:srgbClr val="000000"/>
                          </a:solidFill>
                          <a:effectLst/>
                          <a:latin typeface="Arial" panose="020B0604020202020204" pitchFamily="34" charset="0"/>
                        </a:rPr>
                        <a:t>[BE-FR] Aubange - Mont St Martin 220.514 [DIR] [BE] / N-1 [BE-BE] Achene - Gramme 380.10</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24,18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320062792"/>
                  </a:ext>
                </a:extLst>
              </a:tr>
              <a:tr h="155405">
                <a:tc>
                  <a:txBody>
                    <a:bodyPr/>
                    <a:lstStyle/>
                    <a:p>
                      <a:pPr algn="l" fontAlgn="b"/>
                      <a:r>
                        <a:rPr lang="en-US" sz="10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55968802"/>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88741680"/>
                  </a:ext>
                </a:extLst>
              </a:tr>
              <a:tr h="155405">
                <a:tc>
                  <a:txBody>
                    <a:bodyPr/>
                    <a:lstStyle/>
                    <a:p>
                      <a:pPr algn="l" fontAlgn="b"/>
                      <a:r>
                        <a:rPr lang="en-US" sz="1000" b="0" i="0" u="none" strike="noStrike">
                          <a:solidFill>
                            <a:srgbClr val="000000"/>
                          </a:solidFill>
                          <a:effectLst/>
                          <a:latin typeface="Arial" panose="020B0604020202020204" pitchFamily="34" charset="0"/>
                        </a:rPr>
                        <a:t>[BE-BE] Doel - Zandvliet 380.26 [OPP] / N-1 [BE-BE] PST Zandvliet 2</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32,55</a:t>
                      </a:r>
                    </a:p>
                  </a:txBody>
                  <a:tcPr marL="0" marR="0" marT="0" marB="0" anchor="b">
                    <a:lnL>
                      <a:noFill/>
                    </a:lnL>
                    <a:lnR>
                      <a:noFill/>
                    </a:lnR>
                    <a:lnT>
                      <a:noFill/>
                    </a:lnT>
                    <a:lnB>
                      <a:noFill/>
                    </a:lnB>
                  </a:tcPr>
                </a:tc>
                <a:tc>
                  <a:txBody>
                    <a:bodyPr/>
                    <a:lstStyle/>
                    <a:p>
                      <a:pPr algn="r" fontAlgn="b"/>
                      <a:r>
                        <a:rPr lang="en-US" sz="1000" b="0" i="0" u="none" strike="noStrike" dirty="0">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885335647"/>
                  </a:ext>
                </a:extLst>
              </a:tr>
            </a:tbl>
          </a:graphicData>
        </a:graphic>
      </p:graphicFrame>
    </p:spTree>
    <p:extLst>
      <p:ext uri="{BB962C8B-B14F-4D97-AF65-F5344CB8AC3E}">
        <p14:creationId xmlns:p14="http://schemas.microsoft.com/office/powerpoint/2010/main" val="25507561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BD20210116(part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7" name="Tabulka 6">
            <a:extLst>
              <a:ext uri="{FF2B5EF4-FFF2-40B4-BE49-F238E27FC236}">
                <a16:creationId xmlns:a16="http://schemas.microsoft.com/office/drawing/2014/main" id="{85C2A5B1-F807-497D-826B-F3C2D459C09B}"/>
              </a:ext>
            </a:extLst>
          </p:cNvPr>
          <p:cNvGraphicFramePr>
            <a:graphicFrameLocks noGrp="1"/>
          </p:cNvGraphicFramePr>
          <p:nvPr>
            <p:extLst>
              <p:ext uri="{D42A27DB-BD31-4B8C-83A1-F6EECF244321}">
                <p14:modId xmlns:p14="http://schemas.microsoft.com/office/powerpoint/2010/main" val="2568377219"/>
              </p:ext>
            </p:extLst>
          </p:nvPr>
        </p:nvGraphicFramePr>
        <p:xfrm>
          <a:off x="1426425" y="1303150"/>
          <a:ext cx="7053149" cy="4351350"/>
        </p:xfrm>
        <a:graphic>
          <a:graphicData uri="http://schemas.openxmlformats.org/drawingml/2006/table">
            <a:tbl>
              <a:tblPr/>
              <a:tblGrid>
                <a:gridCol w="5401445">
                  <a:extLst>
                    <a:ext uri="{9D8B030D-6E8A-4147-A177-3AD203B41FA5}">
                      <a16:colId xmlns:a16="http://schemas.microsoft.com/office/drawing/2014/main" val="2349296519"/>
                    </a:ext>
                  </a:extLst>
                </a:gridCol>
                <a:gridCol w="1219589">
                  <a:extLst>
                    <a:ext uri="{9D8B030D-6E8A-4147-A177-3AD203B41FA5}">
                      <a16:colId xmlns:a16="http://schemas.microsoft.com/office/drawing/2014/main" val="2460834850"/>
                    </a:ext>
                  </a:extLst>
                </a:gridCol>
                <a:gridCol w="432115">
                  <a:extLst>
                    <a:ext uri="{9D8B030D-6E8A-4147-A177-3AD203B41FA5}">
                      <a16:colId xmlns:a16="http://schemas.microsoft.com/office/drawing/2014/main" val="3678696466"/>
                    </a:ext>
                  </a:extLst>
                </a:gridCol>
              </a:tblGrid>
              <a:tr h="145045">
                <a:tc>
                  <a:txBody>
                    <a:bodyPr/>
                    <a:lstStyle/>
                    <a:p>
                      <a:pPr algn="l" fontAlgn="b"/>
                      <a:r>
                        <a:rPr lang="en-US" sz="9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15,79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5355387"/>
                  </a:ext>
                </a:extLst>
              </a:tr>
              <a:tr h="145045">
                <a:tc>
                  <a:txBody>
                    <a:bodyPr/>
                    <a:lstStyle/>
                    <a:p>
                      <a:pPr algn="l" fontAlgn="b"/>
                      <a:r>
                        <a:rPr lang="en-US" sz="900" b="0" i="0" u="none" strike="noStrike">
                          <a:solidFill>
                            <a:srgbClr val="000000"/>
                          </a:solidFill>
                          <a:effectLst/>
                          <a:latin typeface="Arial" panose="020B0604020202020204" pitchFamily="34" charset="0"/>
                        </a:rPr>
                        <a:t>[BE-BE] PST Zandvliet 2 [DIR] / N-1 [BE-BE] PST Zandvliet 1</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30739217"/>
                  </a:ext>
                </a:extLst>
              </a:tr>
              <a:tr h="145045">
                <a:tc>
                  <a:txBody>
                    <a:bodyPr/>
                    <a:lstStyle/>
                    <a:p>
                      <a:pPr algn="l" fontAlgn="b"/>
                      <a:r>
                        <a:rPr lang="en-US" sz="900" b="0" i="0" u="none" strike="noStrike">
                          <a:solidFill>
                            <a:srgbClr val="000000"/>
                          </a:solidFill>
                          <a:effectLst/>
                          <a:latin typeface="Arial" panose="020B0604020202020204" pitchFamily="34" charset="0"/>
                        </a:rPr>
                        <a:t>[BE-FR] Avelgem - Avelin 80 [DIR] [FR] / N-1 [BE-FR] Avelgem - Mastaing 380.79</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15,79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759996430"/>
                  </a:ext>
                </a:extLst>
              </a:tr>
              <a:tr h="145045">
                <a:tc>
                  <a:txBody>
                    <a:bodyPr/>
                    <a:lstStyle/>
                    <a:p>
                      <a:pPr algn="l" fontAlgn="b"/>
                      <a:r>
                        <a:rPr lang="en-US"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14,03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30795908"/>
                  </a:ext>
                </a:extLst>
              </a:tr>
              <a:tr h="145045">
                <a:tc>
                  <a:txBody>
                    <a:bodyPr/>
                    <a:lstStyle/>
                    <a:p>
                      <a:pPr algn="l" fontAlgn="b"/>
                      <a:r>
                        <a:rPr lang="en-US" sz="900" b="0" i="0" u="none" strike="noStrike">
                          <a:solidFill>
                            <a:srgbClr val="000000"/>
                          </a:solidFill>
                          <a:effectLst/>
                          <a:latin typeface="Arial" panose="020B0604020202020204" pitchFamily="34" charset="0"/>
                        </a:rPr>
                        <a:t>[BE-BE] PST Zandvliet 2 [DIR] / N-1 [BE-BE] PST Zandvliet 1</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30249720"/>
                  </a:ext>
                </a:extLst>
              </a:tr>
              <a:tr h="145045">
                <a:tc>
                  <a:txBody>
                    <a:bodyPr/>
                    <a:lstStyle/>
                    <a:p>
                      <a:pPr algn="l" fontAlgn="b"/>
                      <a:r>
                        <a:rPr lang="en-US" sz="900" b="0" i="0" u="none" strike="noStrike">
                          <a:solidFill>
                            <a:srgbClr val="000000"/>
                          </a:solidFill>
                          <a:effectLst/>
                          <a:latin typeface="Arial" panose="020B0604020202020204" pitchFamily="34" charset="0"/>
                        </a:rPr>
                        <a:t>[BE-FR] Avelgem - Avelin 80 [DIR] [FR] / N-1 [BE-FR] Avelgem - Mastaing 380.79</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14,03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901577570"/>
                  </a:ext>
                </a:extLst>
              </a:tr>
              <a:tr h="145045">
                <a:tc>
                  <a:txBody>
                    <a:bodyPr/>
                    <a:lstStyle/>
                    <a:p>
                      <a:pPr algn="l" fontAlgn="b"/>
                      <a:r>
                        <a:rPr lang="en-US"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12,96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68871603"/>
                  </a:ext>
                </a:extLst>
              </a:tr>
              <a:tr h="14504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9849738"/>
                  </a:ext>
                </a:extLst>
              </a:tr>
              <a:tr h="145045">
                <a:tc>
                  <a:txBody>
                    <a:bodyPr/>
                    <a:lstStyle/>
                    <a:p>
                      <a:pPr algn="l" fontAlgn="b"/>
                      <a:r>
                        <a:rPr lang="en-US" sz="900" b="0" i="0" u="none" strike="noStrike">
                          <a:solidFill>
                            <a:srgbClr val="000000"/>
                          </a:solidFill>
                          <a:effectLst/>
                          <a:latin typeface="Arial" panose="020B0604020202020204" pitchFamily="34" charset="0"/>
                        </a:rPr>
                        <a:t>[NL-BE] Rilland-Zandvliet 380 W [DIR] [NL] / N-1 [BE-BE] PST Zandvliet 2</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12,96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402895916"/>
                  </a:ext>
                </a:extLst>
              </a:tr>
              <a:tr h="145045">
                <a:tc>
                  <a:txBody>
                    <a:bodyPr/>
                    <a:lstStyle/>
                    <a:p>
                      <a:pPr algn="l" fontAlgn="b"/>
                      <a:r>
                        <a:rPr lang="en-US" sz="9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23,24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1928771"/>
                  </a:ext>
                </a:extLst>
              </a:tr>
              <a:tr h="145045">
                <a:tc>
                  <a:txBody>
                    <a:bodyPr/>
                    <a:lstStyle/>
                    <a:p>
                      <a:pPr algn="l" fontAlgn="b"/>
                      <a:r>
                        <a:rPr lang="en-US" sz="900" b="0" i="0" u="none" strike="noStrike">
                          <a:solidFill>
                            <a:srgbClr val="000000"/>
                          </a:solidFill>
                          <a:effectLst/>
                          <a:latin typeface="Arial" panose="020B0604020202020204" pitchFamily="34" charset="0"/>
                        </a:rPr>
                        <a:t>[BE-BE] PST Van Eyck 2 [DIR] / N-1 [BE-BE] PST Van Eyck 1</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8517111"/>
                  </a:ext>
                </a:extLst>
              </a:tr>
              <a:tr h="145045">
                <a:tc>
                  <a:txBody>
                    <a:bodyPr/>
                    <a:lstStyle/>
                    <a:p>
                      <a:pPr algn="l" fontAlgn="b"/>
                      <a:r>
                        <a:rPr lang="en-US" sz="900" b="0" i="0" u="none" strike="noStrike">
                          <a:solidFill>
                            <a:srgbClr val="000000"/>
                          </a:solidFill>
                          <a:effectLst/>
                          <a:latin typeface="Arial" panose="020B0604020202020204" pitchFamily="34" charset="0"/>
                        </a:rPr>
                        <a:t>[BE-FR] Avelgem - Avelin 80 [DIR] [FR] / N-1 [BE-FR] Avelgem - Mastaing 380.79</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23,24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484121489"/>
                  </a:ext>
                </a:extLst>
              </a:tr>
              <a:tr h="145045">
                <a:tc>
                  <a:txBody>
                    <a:bodyPr/>
                    <a:lstStyle/>
                    <a:p>
                      <a:pPr algn="l" fontAlgn="b"/>
                      <a:r>
                        <a:rPr lang="en-US" sz="9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15,82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23536614"/>
                  </a:ext>
                </a:extLst>
              </a:tr>
              <a:tr h="145045">
                <a:tc>
                  <a:txBody>
                    <a:bodyPr/>
                    <a:lstStyle/>
                    <a:p>
                      <a:pPr algn="l" fontAlgn="b"/>
                      <a:r>
                        <a:rPr lang="en-US" sz="900" b="0" i="0" u="none" strike="noStrike">
                          <a:solidFill>
                            <a:srgbClr val="000000"/>
                          </a:solidFill>
                          <a:effectLst/>
                          <a:latin typeface="Arial" panose="020B0604020202020204" pitchFamily="34" charset="0"/>
                        </a:rPr>
                        <a:t>[BE-BE] PST Van Eyck 2 [DIR] / N-1 [BE-BE] PST Van Eyck 1</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6874886"/>
                  </a:ext>
                </a:extLst>
              </a:tr>
              <a:tr h="145045">
                <a:tc>
                  <a:txBody>
                    <a:bodyPr/>
                    <a:lstStyle/>
                    <a:p>
                      <a:pPr algn="l" fontAlgn="b"/>
                      <a:r>
                        <a:rPr lang="en-US" sz="900" b="0" i="0" u="none" strike="noStrike">
                          <a:solidFill>
                            <a:srgbClr val="000000"/>
                          </a:solidFill>
                          <a:effectLst/>
                          <a:latin typeface="Arial" panose="020B0604020202020204" pitchFamily="34" charset="0"/>
                        </a:rPr>
                        <a:t>[BE-FR] Avelgem - Avelin 80 [DIR] [FR] / N-1 [BE-FR] Avelgem - Mastaing 380.79</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15,82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820343836"/>
                  </a:ext>
                </a:extLst>
              </a:tr>
              <a:tr h="145045">
                <a:tc>
                  <a:txBody>
                    <a:bodyPr/>
                    <a:lstStyle/>
                    <a:p>
                      <a:pPr algn="l" fontAlgn="b"/>
                      <a:r>
                        <a:rPr lang="en-US" sz="9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14861099"/>
                  </a:ext>
                </a:extLst>
              </a:tr>
              <a:tr h="14504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96826420"/>
                  </a:ext>
                </a:extLst>
              </a:tr>
              <a:tr h="145045">
                <a:tc>
                  <a:txBody>
                    <a:bodyPr/>
                    <a:lstStyle/>
                    <a:p>
                      <a:pPr algn="l" fontAlgn="b"/>
                      <a:r>
                        <a:rPr lang="en-US" sz="900" b="0" i="0" u="none" strike="noStrike">
                          <a:solidFill>
                            <a:srgbClr val="000000"/>
                          </a:solidFill>
                          <a:effectLst/>
                          <a:latin typeface="Arial" panose="020B0604020202020204" pitchFamily="34" charset="0"/>
                        </a:rPr>
                        <a:t>[BE-BE] PST Zandvliet 2 [DIR] / N-1 [BE-BE] PST Zandvliet 1</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12,32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871710429"/>
                  </a:ext>
                </a:extLst>
              </a:tr>
              <a:tr h="145045">
                <a:tc>
                  <a:txBody>
                    <a:bodyPr/>
                    <a:lstStyle/>
                    <a:p>
                      <a:pPr algn="l" fontAlgn="b"/>
                      <a:r>
                        <a:rPr lang="en-US" sz="9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3567039"/>
                  </a:ext>
                </a:extLst>
              </a:tr>
              <a:tr h="14504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00130550"/>
                  </a:ext>
                </a:extLst>
              </a:tr>
              <a:tr h="145045">
                <a:tc>
                  <a:txBody>
                    <a:bodyPr/>
                    <a:lstStyle/>
                    <a:p>
                      <a:pPr algn="l" fontAlgn="b"/>
                      <a:r>
                        <a:rPr lang="en-US" sz="900" b="0" i="0" u="none" strike="noStrike">
                          <a:solidFill>
                            <a:srgbClr val="000000"/>
                          </a:solidFill>
                          <a:effectLst/>
                          <a:latin typeface="Arial" panose="020B0604020202020204" pitchFamily="34" charset="0"/>
                        </a:rPr>
                        <a:t>[BE-BE] PST Zandvliet 2 [DIR] / N-1 [BE-BE] PST Zandvliet 1</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11,17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173192985"/>
                  </a:ext>
                </a:extLst>
              </a:tr>
              <a:tr h="145045">
                <a:tc>
                  <a:txBody>
                    <a:bodyPr/>
                    <a:lstStyle/>
                    <a:p>
                      <a:pPr algn="l" fontAlgn="b"/>
                      <a:r>
                        <a:rPr lang="en-US" sz="9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7598217"/>
                  </a:ext>
                </a:extLst>
              </a:tr>
              <a:tr h="14504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9925725"/>
                  </a:ext>
                </a:extLst>
              </a:tr>
              <a:tr h="145045">
                <a:tc>
                  <a:txBody>
                    <a:bodyPr/>
                    <a:lstStyle/>
                    <a:p>
                      <a:pPr algn="l" fontAlgn="b"/>
                      <a:r>
                        <a:rPr lang="en-US" sz="900" b="0" i="0" u="none" strike="noStrike">
                          <a:solidFill>
                            <a:srgbClr val="000000"/>
                          </a:solidFill>
                          <a:effectLst/>
                          <a:latin typeface="Arial" panose="020B0604020202020204" pitchFamily="34" charset="0"/>
                        </a:rPr>
                        <a:t>[BE-BE] PST Zandvliet 2 [DIR] / N-1 [BE-BE] PST Zandvliet 1</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290575825"/>
                  </a:ext>
                </a:extLst>
              </a:tr>
              <a:tr h="145045">
                <a:tc>
                  <a:txBody>
                    <a:bodyPr/>
                    <a:lstStyle/>
                    <a:p>
                      <a:pPr algn="l" fontAlgn="b"/>
                      <a:r>
                        <a:rPr lang="en-US" sz="9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15,11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9506301"/>
                  </a:ext>
                </a:extLst>
              </a:tr>
              <a:tr h="145045">
                <a:tc>
                  <a:txBody>
                    <a:bodyPr/>
                    <a:lstStyle/>
                    <a:p>
                      <a:pPr algn="l" fontAlgn="b"/>
                      <a:r>
                        <a:rPr lang="de-DE" sz="900" b="0" i="0" u="none" strike="noStrike">
                          <a:solidFill>
                            <a:srgbClr val="000000"/>
                          </a:solidFill>
                          <a:effectLst/>
                          <a:latin typeface="Arial" panose="020B0604020202020204" pitchFamily="34" charset="0"/>
                        </a:rPr>
                        <a:t>[D7-D7] Y Paffendorf - Oberzier  SECHTM N [DIR] / N-1 Sechtem - Paffendorf - Oberzier SECHTM S</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69480938"/>
                  </a:ext>
                </a:extLst>
              </a:tr>
              <a:tr h="14504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489324845"/>
                  </a:ext>
                </a:extLst>
              </a:tr>
              <a:tr h="145045">
                <a:tc>
                  <a:txBody>
                    <a:bodyPr/>
                    <a:lstStyle/>
                    <a:p>
                      <a:pPr algn="l" fontAlgn="b"/>
                      <a:r>
                        <a:rPr lang="en-US" sz="900" b="0" i="0" u="none" strike="noStrike">
                          <a:solidFill>
                            <a:srgbClr val="000000"/>
                          </a:solidFill>
                          <a:effectLst/>
                          <a:latin typeface="Arial" panose="020B0604020202020204" pitchFamily="34" charset="0"/>
                        </a:rPr>
                        <a:t>[RO-RO] TR Portile de Fier 400/220 1 [OPP] / N-1 TR Portile de Fier 400/220 2</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7,21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188363458"/>
                  </a:ext>
                </a:extLst>
              </a:tr>
              <a:tr h="145045">
                <a:tc>
                  <a:txBody>
                    <a:bodyPr/>
                    <a:lstStyle/>
                    <a:p>
                      <a:pPr algn="l" fontAlgn="b"/>
                      <a:r>
                        <a:rPr lang="en-US" sz="900" b="0" i="0" u="none" strike="noStrike">
                          <a:solidFill>
                            <a:srgbClr val="000000"/>
                          </a:solidFill>
                          <a:effectLst/>
                          <a:latin typeface="Arial" panose="020B0604020202020204" pitchFamily="34" charset="0"/>
                        </a:rPr>
                        <a:t>[BE-BE] PST Zandvliet 2 [DIR] / N-1 [BE-BE] PST Zandvliet 1</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9,06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070498592"/>
                  </a:ext>
                </a:extLst>
              </a:tr>
              <a:tr h="145045">
                <a:tc>
                  <a:txBody>
                    <a:bodyPr/>
                    <a:lstStyle/>
                    <a:p>
                      <a:pPr algn="l" fontAlgn="b"/>
                      <a:r>
                        <a:rPr lang="en-US" sz="900" b="0" i="0" u="none" strike="noStrike">
                          <a:solidFill>
                            <a:srgbClr val="000000"/>
                          </a:solidFill>
                          <a:effectLst/>
                          <a:latin typeface="Arial" panose="020B0604020202020204" pitchFamily="34" charset="0"/>
                        </a:rPr>
                        <a:t>[BE-FR] Avelgem - Avelin 380.80 [DIR] [BE] / N-1 [BE-FR] Avelgem - Mastaing 380.79</a:t>
                      </a:r>
                    </a:p>
                  </a:txBody>
                  <a:tcPr marL="102384"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15,11</a:t>
                      </a: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243471181"/>
                  </a:ext>
                </a:extLst>
              </a:tr>
            </a:tbl>
          </a:graphicData>
        </a:graphic>
      </p:graphicFrame>
    </p:spTree>
    <p:extLst>
      <p:ext uri="{BB962C8B-B14F-4D97-AF65-F5344CB8AC3E}">
        <p14:creationId xmlns:p14="http://schemas.microsoft.com/office/powerpoint/2010/main" val="29867700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BD20210117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133</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E03EF3EC-1DB3-44B4-9390-D2625FF89AF2}"/>
              </a:ext>
            </a:extLst>
          </p:cNvPr>
          <p:cNvGraphicFramePr>
            <a:graphicFrameLocks noGrp="1"/>
          </p:cNvGraphicFramePr>
          <p:nvPr/>
        </p:nvGraphicFramePr>
        <p:xfrm>
          <a:off x="1261046" y="1079499"/>
          <a:ext cx="7556945" cy="4351340"/>
        </p:xfrm>
        <a:graphic>
          <a:graphicData uri="http://schemas.openxmlformats.org/drawingml/2006/table">
            <a:tbl>
              <a:tblPr/>
              <a:tblGrid>
                <a:gridCol w="5787262">
                  <a:extLst>
                    <a:ext uri="{9D8B030D-6E8A-4147-A177-3AD203B41FA5}">
                      <a16:colId xmlns:a16="http://schemas.microsoft.com/office/drawing/2014/main" val="2124528651"/>
                    </a:ext>
                  </a:extLst>
                </a:gridCol>
                <a:gridCol w="1306703">
                  <a:extLst>
                    <a:ext uri="{9D8B030D-6E8A-4147-A177-3AD203B41FA5}">
                      <a16:colId xmlns:a16="http://schemas.microsoft.com/office/drawing/2014/main" val="2210783231"/>
                    </a:ext>
                  </a:extLst>
                </a:gridCol>
                <a:gridCol w="462980">
                  <a:extLst>
                    <a:ext uri="{9D8B030D-6E8A-4147-A177-3AD203B41FA5}">
                      <a16:colId xmlns:a16="http://schemas.microsoft.com/office/drawing/2014/main" val="1525521866"/>
                    </a:ext>
                  </a:extLst>
                </a:gridCol>
              </a:tblGrid>
              <a:tr h="155405">
                <a:tc>
                  <a:txBody>
                    <a:bodyPr/>
                    <a:lstStyle/>
                    <a:p>
                      <a:pPr algn="l" fontAlgn="b"/>
                      <a:r>
                        <a:rPr lang="en-US"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664751636"/>
                  </a:ext>
                </a:extLst>
              </a:tr>
              <a:tr h="155405">
                <a:tc>
                  <a:txBody>
                    <a:bodyPr/>
                    <a:lstStyle/>
                    <a:p>
                      <a:pPr algn="l" fontAlgn="b"/>
                      <a:r>
                        <a:rPr lang="en-US" sz="10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197%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49089022"/>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38088315"/>
                  </a:ext>
                </a:extLst>
              </a:tr>
              <a:tr h="155405">
                <a:tc>
                  <a:txBody>
                    <a:bodyPr/>
                    <a:lstStyle/>
                    <a:p>
                      <a:pPr algn="l" fontAlgn="b"/>
                      <a:r>
                        <a:rPr lang="en-US" sz="1000" b="0" i="0" u="none" strike="noStrike">
                          <a:solidFill>
                            <a:srgbClr val="000000"/>
                          </a:solidFill>
                          <a:effectLst/>
                          <a:latin typeface="Arial" panose="020B0604020202020204" pitchFamily="34" charset="0"/>
                        </a:rPr>
                        <a:t>[RO-RO] TR Portile de Fier 400/220 1 [OPP] / N-1 Portile de Fier - Resita</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14,12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626960684"/>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163931262"/>
                  </a:ext>
                </a:extLst>
              </a:tr>
              <a:tr h="155405">
                <a:tc>
                  <a:txBody>
                    <a:bodyPr/>
                    <a:lstStyle/>
                    <a:p>
                      <a:pPr algn="l" fontAlgn="b"/>
                      <a:r>
                        <a:rPr lang="en-US" sz="10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02000208"/>
                  </a:ext>
                </a:extLst>
              </a:tr>
              <a:tr h="155405">
                <a:tc>
                  <a:txBody>
                    <a:bodyPr/>
                    <a:lstStyle/>
                    <a:p>
                      <a:pPr algn="l" fontAlgn="b"/>
                      <a:r>
                        <a:rPr lang="en-US" sz="1000" b="0" i="0" u="none" strike="noStrike">
                          <a:solidFill>
                            <a:srgbClr val="000000"/>
                          </a:solidFill>
                          <a:effectLst/>
                          <a:latin typeface="Arial" panose="020B0604020202020204" pitchFamily="34" charset="0"/>
                        </a:rPr>
                        <a:t>[RO-RO] TR Portile de Fier 400/220 1 [OPP] / N-1 Portile de Fier - Resita</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52100244"/>
                  </a:ext>
                </a:extLst>
              </a:tr>
              <a:tr h="155405">
                <a:tc>
                  <a:txBody>
                    <a:bodyPr/>
                    <a:lstStyle/>
                    <a:p>
                      <a:pPr algn="l" fontAlgn="b"/>
                      <a:r>
                        <a:rPr lang="en-US" sz="1000" b="0" i="0" u="none" strike="noStrike">
                          <a:solidFill>
                            <a:srgbClr val="000000"/>
                          </a:solidFill>
                          <a:effectLst/>
                          <a:latin typeface="Arial" panose="020B0604020202020204" pitchFamily="34" charset="0"/>
                        </a:rPr>
                        <a:t>[NL-BE] Rilland-Zandvliet 380 W [DIR] [NL] / N-1 [BE-BE] PST Zandvliet 2</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2,31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881788050"/>
                  </a:ext>
                </a:extLst>
              </a:tr>
              <a:tr h="155405">
                <a:tc>
                  <a:txBody>
                    <a:bodyPr/>
                    <a:lstStyle/>
                    <a:p>
                      <a:pPr algn="l" fontAlgn="b"/>
                      <a:r>
                        <a:rPr lang="en-US" sz="1000" b="0" i="0" u="none" strike="noStrike">
                          <a:solidFill>
                            <a:srgbClr val="000000"/>
                          </a:solidFill>
                          <a:effectLst/>
                          <a:latin typeface="Arial" panose="020B0604020202020204" pitchFamily="34" charset="0"/>
                        </a:rPr>
                        <a:t>[BE-FR] Avelgem - Avelin 380.80 [DIR] [BE] / N-1 [BE-FR] Avelgem - Mastaing 380.79</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6,81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553083796"/>
                  </a:ext>
                </a:extLst>
              </a:tr>
              <a:tr h="155405">
                <a:tc>
                  <a:txBody>
                    <a:bodyPr/>
                    <a:lstStyle/>
                    <a:p>
                      <a:pPr algn="l" fontAlgn="b"/>
                      <a:r>
                        <a:rPr lang="en-US" sz="10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9,62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34798006"/>
                  </a:ext>
                </a:extLst>
              </a:tr>
              <a:tr h="155405">
                <a:tc>
                  <a:txBody>
                    <a:bodyPr/>
                    <a:lstStyle/>
                    <a:p>
                      <a:pPr algn="l" fontAlgn="b"/>
                      <a:r>
                        <a:rPr lang="en-US" sz="1000" b="0" i="0" u="none" strike="noStrike">
                          <a:solidFill>
                            <a:srgbClr val="000000"/>
                          </a:solidFill>
                          <a:effectLst/>
                          <a:latin typeface="Arial" panose="020B0604020202020204" pitchFamily="34" charset="0"/>
                        </a:rPr>
                        <a:t>[RO-RO] TR Portile de Fier 400/220 1 [OPP] / N-1 TR Portile de Fier 400/220 2</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7,02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40470284"/>
                  </a:ext>
                </a:extLst>
              </a:tr>
              <a:tr h="155405">
                <a:tc>
                  <a:txBody>
                    <a:bodyPr/>
                    <a:lstStyle/>
                    <a:p>
                      <a:pPr algn="l" fontAlgn="b"/>
                      <a:r>
                        <a:rPr lang="en-US" sz="1000" b="0" i="0" u="none" strike="noStrike">
                          <a:solidFill>
                            <a:srgbClr val="000000"/>
                          </a:solidFill>
                          <a:effectLst/>
                          <a:latin typeface="Arial" panose="020B0604020202020204" pitchFamily="34" charset="0"/>
                        </a:rPr>
                        <a:t>[NL-BE] Rilland-Zandvliet 380 W [DIR] [NL] / N-1 [BE-BE] PST Zandvliet 2</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3,25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578535388"/>
                  </a:ext>
                </a:extLst>
              </a:tr>
              <a:tr h="155405">
                <a:tc>
                  <a:txBody>
                    <a:bodyPr/>
                    <a:lstStyle/>
                    <a:p>
                      <a:pPr algn="l" fontAlgn="b"/>
                      <a:r>
                        <a:rPr lang="en-US" sz="1000" b="0" i="0" u="none" strike="noStrike">
                          <a:solidFill>
                            <a:srgbClr val="000000"/>
                          </a:solidFill>
                          <a:effectLst/>
                          <a:latin typeface="Arial" panose="020B0604020202020204" pitchFamily="34" charset="0"/>
                        </a:rPr>
                        <a:t>[BE-FR] Avelgem - Avelin 380.80 [DIR] [BE] / N-1 [BE-FR] Avelgem - Mastaing 380.79</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9,62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455147049"/>
                  </a:ext>
                </a:extLst>
              </a:tr>
              <a:tr h="155405">
                <a:tc>
                  <a:txBody>
                    <a:bodyPr/>
                    <a:lstStyle/>
                    <a:p>
                      <a:pPr algn="l" fontAlgn="b"/>
                      <a:r>
                        <a:rPr lang="en-US" sz="10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22399730"/>
                  </a:ext>
                </a:extLst>
              </a:tr>
              <a:tr h="155405">
                <a:tc>
                  <a:txBody>
                    <a:bodyPr/>
                    <a:lstStyle/>
                    <a:p>
                      <a:pPr algn="l" fontAlgn="b"/>
                      <a:r>
                        <a:rPr lang="en-US" sz="1000" b="0" i="0" u="none" strike="noStrike">
                          <a:solidFill>
                            <a:srgbClr val="000000"/>
                          </a:solidFill>
                          <a:effectLst/>
                          <a:latin typeface="Arial" panose="020B0604020202020204" pitchFamily="34" charset="0"/>
                        </a:rPr>
                        <a:t>[RO-RO] TR Portile de Fier 400/220 1 [OPP] / N-1 Portile de Fier - Resita</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1908001"/>
                  </a:ext>
                </a:extLst>
              </a:tr>
              <a:tr h="155405">
                <a:tc>
                  <a:txBody>
                    <a:bodyPr/>
                    <a:lstStyle/>
                    <a:p>
                      <a:pPr algn="l" fontAlgn="b"/>
                      <a:r>
                        <a:rPr lang="en-US" sz="10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62382928"/>
                  </a:ext>
                </a:extLst>
              </a:tr>
              <a:tr h="155405">
                <a:tc>
                  <a:txBody>
                    <a:bodyPr/>
                    <a:lstStyle/>
                    <a:p>
                      <a:pPr algn="l" fontAlgn="b"/>
                      <a:r>
                        <a:rPr lang="en-US" sz="1000" b="0" i="0" u="none" strike="noStrike">
                          <a:solidFill>
                            <a:srgbClr val="000000"/>
                          </a:solidFill>
                          <a:effectLst/>
                          <a:latin typeface="Arial" panose="020B0604020202020204" pitchFamily="34" charset="0"/>
                        </a:rPr>
                        <a:t>[RO-RO] TR Portile de Fier 400/220 1 [OPP] / N-1 Portile de Fier - Resita</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992132"/>
                  </a:ext>
                </a:extLst>
              </a:tr>
              <a:tr h="155405">
                <a:tc>
                  <a:txBody>
                    <a:bodyPr/>
                    <a:lstStyle/>
                    <a:p>
                      <a:pPr algn="l" fontAlgn="b"/>
                      <a:r>
                        <a:rPr lang="en-US" sz="10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2660753"/>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78265524"/>
                  </a:ext>
                </a:extLst>
              </a:tr>
              <a:tr h="155405">
                <a:tc>
                  <a:txBody>
                    <a:bodyPr/>
                    <a:lstStyle/>
                    <a:p>
                      <a:pPr algn="l" fontAlgn="b"/>
                      <a:r>
                        <a:rPr lang="en-US" sz="1000" b="0" i="0" u="none" strike="noStrike">
                          <a:solidFill>
                            <a:srgbClr val="000000"/>
                          </a:solidFill>
                          <a:effectLst/>
                          <a:latin typeface="Arial" panose="020B0604020202020204" pitchFamily="34" charset="0"/>
                        </a:rPr>
                        <a:t>[BE-FR] Avelgem - Avelin 80 [DIR] [FR] / N-1 [BE-FR] Avelgem - Mastaing 380.79</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2390612505"/>
                  </a:ext>
                </a:extLst>
              </a:tr>
              <a:tr h="155405">
                <a:tc>
                  <a:txBody>
                    <a:bodyPr/>
                    <a:lstStyle/>
                    <a:p>
                      <a:pPr algn="l" fontAlgn="b"/>
                      <a:r>
                        <a:rPr lang="en-US" sz="10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38637326"/>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08799268"/>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32,24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131214766"/>
                  </a:ext>
                </a:extLst>
              </a:tr>
              <a:tr h="155405">
                <a:tc>
                  <a:txBody>
                    <a:bodyPr/>
                    <a:lstStyle/>
                    <a:p>
                      <a:pPr algn="l" fontAlgn="b"/>
                      <a:r>
                        <a:rPr lang="en-US" sz="1000" b="0" i="0" u="none" strike="noStrike">
                          <a:solidFill>
                            <a:srgbClr val="000000"/>
                          </a:solidFill>
                          <a:effectLst/>
                          <a:latin typeface="Arial" panose="020B0604020202020204" pitchFamily="34" charset="0"/>
                        </a:rPr>
                        <a:t>[BE-FR] Avelgem - Avelin 80 [DIR] [FR] / N-1 [BE-FR] Avelgem - Mastaing 380.79</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683421394"/>
                  </a:ext>
                </a:extLst>
              </a:tr>
              <a:tr h="155405">
                <a:tc>
                  <a:txBody>
                    <a:bodyPr/>
                    <a:lstStyle/>
                    <a:p>
                      <a:pPr algn="l" fontAlgn="b"/>
                      <a:r>
                        <a:rPr lang="en-US" sz="10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77636980"/>
                  </a:ext>
                </a:extLst>
              </a:tr>
              <a:tr h="15540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0218349"/>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15,02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129717541"/>
                  </a:ext>
                </a:extLst>
              </a:tr>
              <a:tr h="155405">
                <a:tc>
                  <a:txBody>
                    <a:bodyPr/>
                    <a:lstStyle/>
                    <a:p>
                      <a:pPr algn="l" fontAlgn="b"/>
                      <a:r>
                        <a:rPr lang="en-US" sz="1000" b="0" i="0" u="none" strike="noStrike">
                          <a:solidFill>
                            <a:srgbClr val="000000"/>
                          </a:solidFill>
                          <a:effectLst/>
                          <a:latin typeface="Arial" panose="020B0604020202020204" pitchFamily="34" charset="0"/>
                        </a:rPr>
                        <a:t>[BE-FR] Avelgem - Avelin 80 [DIR] [FR] / N-1 [BE-FR] Avelgem - Mastaing 380.79</a:t>
                      </a:r>
                    </a:p>
                  </a:txBody>
                  <a:tcPr marL="109698"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tc>
                  <a:txBody>
                    <a:bodyPr/>
                    <a:lstStyle/>
                    <a:p>
                      <a:pPr algn="r" fontAlgn="b"/>
                      <a:r>
                        <a:rPr lang="en-US" sz="1000" b="0" i="0" u="none" strike="noStrike" dirty="0">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791748642"/>
                  </a:ext>
                </a:extLst>
              </a:tr>
            </a:tbl>
          </a:graphicData>
        </a:graphic>
      </p:graphicFrame>
    </p:spTree>
    <p:extLst>
      <p:ext uri="{BB962C8B-B14F-4D97-AF65-F5344CB8AC3E}">
        <p14:creationId xmlns:p14="http://schemas.microsoft.com/office/powerpoint/2010/main" val="34456098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BD20210117 (part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134</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3FB548EF-C419-4FCC-AC9B-19089AFBA620}"/>
              </a:ext>
            </a:extLst>
          </p:cNvPr>
          <p:cNvGraphicFramePr>
            <a:graphicFrameLocks noGrp="1"/>
          </p:cNvGraphicFramePr>
          <p:nvPr/>
        </p:nvGraphicFramePr>
        <p:xfrm>
          <a:off x="1102519" y="1150144"/>
          <a:ext cx="7874000" cy="4210050"/>
        </p:xfrm>
        <a:graphic>
          <a:graphicData uri="http://schemas.openxmlformats.org/drawingml/2006/table">
            <a:tbl>
              <a:tblPr/>
              <a:tblGrid>
                <a:gridCol w="6030069">
                  <a:extLst>
                    <a:ext uri="{9D8B030D-6E8A-4147-A177-3AD203B41FA5}">
                      <a16:colId xmlns:a16="http://schemas.microsoft.com/office/drawing/2014/main" val="1642048445"/>
                    </a:ext>
                  </a:extLst>
                </a:gridCol>
                <a:gridCol w="1361526">
                  <a:extLst>
                    <a:ext uri="{9D8B030D-6E8A-4147-A177-3AD203B41FA5}">
                      <a16:colId xmlns:a16="http://schemas.microsoft.com/office/drawing/2014/main" val="3245337842"/>
                    </a:ext>
                  </a:extLst>
                </a:gridCol>
                <a:gridCol w="482405">
                  <a:extLst>
                    <a:ext uri="{9D8B030D-6E8A-4147-A177-3AD203B41FA5}">
                      <a16:colId xmlns:a16="http://schemas.microsoft.com/office/drawing/2014/main" val="711399179"/>
                    </a:ext>
                  </a:extLst>
                </a:gridCol>
              </a:tblGrid>
              <a:tr h="161925">
                <a:tc>
                  <a:txBody>
                    <a:bodyPr/>
                    <a:lstStyle/>
                    <a:p>
                      <a:pPr algn="l" fontAlgn="b"/>
                      <a:r>
                        <a:rPr lang="en-US" sz="10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4008691"/>
                  </a:ext>
                </a:extLst>
              </a:tr>
              <a:tr h="16192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3968282"/>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22,19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48088094"/>
                  </a:ext>
                </a:extLst>
              </a:tr>
              <a:tr h="161925">
                <a:tc>
                  <a:txBody>
                    <a:bodyPr/>
                    <a:lstStyle/>
                    <a:p>
                      <a:pPr algn="l" fontAlgn="b"/>
                      <a:r>
                        <a:rPr lang="en-US"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29,78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93438519"/>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8,82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4870878"/>
                  </a:ext>
                </a:extLst>
              </a:tr>
              <a:tr h="161925">
                <a:tc>
                  <a:txBody>
                    <a:bodyPr/>
                    <a:lstStyle/>
                    <a:p>
                      <a:pPr algn="l" fontAlgn="b"/>
                      <a:r>
                        <a:rPr lang="en-US" sz="1000" b="0" i="0" u="none" strike="noStrike">
                          <a:solidFill>
                            <a:srgbClr val="000000"/>
                          </a:solidFill>
                          <a:effectLst/>
                          <a:latin typeface="Arial" panose="020B0604020202020204" pitchFamily="34" charset="0"/>
                        </a:rPr>
                        <a:t>[BE-FR] Avelgem - Avelin 80 [DIR] [FR] / N-1 [BE-FR] Avelgem - Mastaing 380.79</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29,78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35062179"/>
                  </a:ext>
                </a:extLst>
              </a:tr>
              <a:tr h="161925">
                <a:tc>
                  <a:txBody>
                    <a:bodyPr/>
                    <a:lstStyle/>
                    <a:p>
                      <a:pPr algn="l" fontAlgn="b"/>
                      <a:r>
                        <a:rPr lang="en-US"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14,58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39544461"/>
                  </a:ext>
                </a:extLst>
              </a:tr>
              <a:tr h="16192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37222360"/>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2 [DIR] / N-1 [BE-BE] PST Zandvliet 1</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14,58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041691322"/>
                  </a:ext>
                </a:extLst>
              </a:tr>
              <a:tr h="161925">
                <a:tc>
                  <a:txBody>
                    <a:bodyPr/>
                    <a:lstStyle/>
                    <a:p>
                      <a:pPr algn="l" fontAlgn="b"/>
                      <a:r>
                        <a:rPr lang="en-US"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21,61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7263999"/>
                  </a:ext>
                </a:extLst>
              </a:tr>
              <a:tr h="161925">
                <a:tc>
                  <a:txBody>
                    <a:bodyPr/>
                    <a:lstStyle/>
                    <a:p>
                      <a:pPr algn="l" fontAlgn="b"/>
                      <a:r>
                        <a:rPr lang="en-US" sz="1000" b="0" i="0" u="none" strike="noStrike">
                          <a:solidFill>
                            <a:srgbClr val="000000"/>
                          </a:solidFill>
                          <a:effectLst/>
                          <a:latin typeface="Arial" panose="020B0604020202020204" pitchFamily="34" charset="0"/>
                        </a:rPr>
                        <a:t>[BE-BE] Doel - Zandvliet 380.26 [OPP] / N-1 [BE-BE] PST Zandvliet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12,86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5331535"/>
                  </a:ext>
                </a:extLst>
              </a:tr>
              <a:tr h="161925">
                <a:tc>
                  <a:txBody>
                    <a:bodyPr/>
                    <a:lstStyle/>
                    <a:p>
                      <a:pPr algn="l" fontAlgn="b"/>
                      <a:r>
                        <a:rPr lang="en-US" sz="1000" b="0" i="0" u="none" strike="noStrike">
                          <a:solidFill>
                            <a:srgbClr val="000000"/>
                          </a:solidFill>
                          <a:effectLst/>
                          <a:latin typeface="Arial" panose="020B0604020202020204" pitchFamily="34" charset="0"/>
                        </a:rPr>
                        <a:t>[BE-FR] Avelgem - Avelin 80 [DIR] [FR] / N-1 [BE-BE] Achene - Gramme 380.10</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21,61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4076601590"/>
                  </a:ext>
                </a:extLst>
              </a:tr>
              <a:tr h="161925">
                <a:tc>
                  <a:txBody>
                    <a:bodyPr/>
                    <a:lstStyle/>
                    <a:p>
                      <a:pPr algn="l" fontAlgn="b"/>
                      <a:r>
                        <a:rPr lang="en-US"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50,92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85473393"/>
                  </a:ext>
                </a:extLst>
              </a:tr>
              <a:tr h="16192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49758204"/>
                  </a:ext>
                </a:extLst>
              </a:tr>
              <a:tr h="161925">
                <a:tc>
                  <a:txBody>
                    <a:bodyPr/>
                    <a:lstStyle/>
                    <a:p>
                      <a:pPr algn="l" fontAlgn="b"/>
                      <a:r>
                        <a:rPr lang="en-US" sz="1000" b="0" i="0" u="none" strike="noStrike">
                          <a:solidFill>
                            <a:srgbClr val="000000"/>
                          </a:solidFill>
                          <a:effectLst/>
                          <a:latin typeface="Arial" panose="020B0604020202020204" pitchFamily="34" charset="0"/>
                        </a:rPr>
                        <a:t>[BE-BE] Doel - Zandvliet 380.26 [OPP] / N-1 [BE-BE] PST Zandvliet 2</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50,92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435658696"/>
                  </a:ext>
                </a:extLst>
              </a:tr>
              <a:tr h="161925">
                <a:tc>
                  <a:txBody>
                    <a:bodyPr/>
                    <a:lstStyle/>
                    <a:p>
                      <a:pPr algn="l" fontAlgn="b"/>
                      <a:r>
                        <a:rPr lang="en-US"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39,55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91784107"/>
                  </a:ext>
                </a:extLst>
              </a:tr>
              <a:tr h="16192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21593016"/>
                  </a:ext>
                </a:extLst>
              </a:tr>
              <a:tr h="161925">
                <a:tc>
                  <a:txBody>
                    <a:bodyPr/>
                    <a:lstStyle/>
                    <a:p>
                      <a:pPr algn="l" fontAlgn="b"/>
                      <a:r>
                        <a:rPr lang="en-US" sz="1000" b="0" i="0" u="none" strike="noStrike">
                          <a:solidFill>
                            <a:srgbClr val="000000"/>
                          </a:solidFill>
                          <a:effectLst/>
                          <a:latin typeface="Arial" panose="020B0604020202020204" pitchFamily="34" charset="0"/>
                        </a:rPr>
                        <a:t>[BE-BE] Doel - Zandvliet 380.26 [OPP] / N-1 [BE-BE] PST Zandvliet 2</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39,55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083390657"/>
                  </a:ext>
                </a:extLst>
              </a:tr>
              <a:tr h="161925">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33,98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61072622"/>
                  </a:ext>
                </a:extLst>
              </a:tr>
              <a:tr h="16192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80884015"/>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2 [DIR] / N-1 [BE-BE] Doel - Zandvliet 380.26</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33,98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716095955"/>
                  </a:ext>
                </a:extLst>
              </a:tr>
              <a:tr h="161925">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22,62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58612487"/>
                  </a:ext>
                </a:extLst>
              </a:tr>
              <a:tr h="161925">
                <a:tc>
                  <a:txBody>
                    <a:bodyPr/>
                    <a:lstStyle/>
                    <a:p>
                      <a:pPr algn="l" fontAlgn="b"/>
                      <a:r>
                        <a:rPr lang="de-DE" sz="1000" b="0" i="0" u="none" strike="noStrike">
                          <a:solidFill>
                            <a:srgbClr val="000000"/>
                          </a:solidFill>
                          <a:effectLst/>
                          <a:latin typeface="Arial" panose="020B0604020202020204" pitchFamily="34" charset="0"/>
                        </a:rPr>
                        <a:t>[D7-D7] Y Paffendorf - Oberzier  SECHTM N [DIR] / N-1 Sechtem - Paffendorf - Oberzier SECHTM S</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16498778"/>
                  </a:ext>
                </a:extLst>
              </a:tr>
              <a:tr h="16192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0,65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890668117"/>
                  </a:ext>
                </a:extLst>
              </a:tr>
              <a:tr h="161925">
                <a:tc>
                  <a:txBody>
                    <a:bodyPr/>
                    <a:lstStyle/>
                    <a:p>
                      <a:pPr algn="l" fontAlgn="b"/>
                      <a:r>
                        <a:rPr lang="en-US" sz="1000" b="0" i="0" u="none" strike="noStrike">
                          <a:solidFill>
                            <a:srgbClr val="000000"/>
                          </a:solidFill>
                          <a:effectLst/>
                          <a:latin typeface="Arial" panose="020B0604020202020204" pitchFamily="34" charset="0"/>
                        </a:rPr>
                        <a:t>[BE-FR] Avelgem - Avelin 80 [DIR] [FR] / N-1 [BE-FR] Avelgem - Mastaing 380.79</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22,62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115277801"/>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2 [DIR] / N-1 [BE-BE] Doel - Zandvliet 380.26</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14,9</a:t>
                      </a:r>
                    </a:p>
                  </a:txBody>
                  <a:tcPr marL="0" marR="0" marT="0" marB="0" anchor="b">
                    <a:lnL>
                      <a:noFill/>
                    </a:lnL>
                    <a:lnR>
                      <a:noFill/>
                    </a:lnR>
                    <a:lnT>
                      <a:noFill/>
                    </a:lnT>
                    <a:lnB>
                      <a:noFill/>
                    </a:lnB>
                  </a:tcPr>
                </a:tc>
                <a:tc>
                  <a:txBody>
                    <a:bodyPr/>
                    <a:lstStyle/>
                    <a:p>
                      <a:pPr algn="r" fontAlgn="b"/>
                      <a:r>
                        <a:rPr lang="en-US" sz="1000" b="0" i="0" u="none" strike="noStrike" dirty="0">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275721968"/>
                  </a:ext>
                </a:extLst>
              </a:tr>
            </a:tbl>
          </a:graphicData>
        </a:graphic>
      </p:graphicFrame>
    </p:spTree>
    <p:extLst>
      <p:ext uri="{BB962C8B-B14F-4D97-AF65-F5344CB8AC3E}">
        <p14:creationId xmlns:p14="http://schemas.microsoft.com/office/powerpoint/2010/main" val="41218278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BD20210119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135</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4" name="Tabulka 3">
            <a:extLst>
              <a:ext uri="{FF2B5EF4-FFF2-40B4-BE49-F238E27FC236}">
                <a16:creationId xmlns:a16="http://schemas.microsoft.com/office/drawing/2014/main" id="{890FF76C-2B97-4135-9336-A80F1992C19E}"/>
              </a:ext>
            </a:extLst>
          </p:cNvPr>
          <p:cNvGraphicFramePr>
            <a:graphicFrameLocks noGrp="1"/>
          </p:cNvGraphicFramePr>
          <p:nvPr>
            <p:extLst>
              <p:ext uri="{D42A27DB-BD31-4B8C-83A1-F6EECF244321}">
                <p14:modId xmlns:p14="http://schemas.microsoft.com/office/powerpoint/2010/main" val="1658703429"/>
              </p:ext>
            </p:extLst>
          </p:nvPr>
        </p:nvGraphicFramePr>
        <p:xfrm>
          <a:off x="1812540" y="1080000"/>
          <a:ext cx="6458825" cy="5399988"/>
        </p:xfrm>
        <a:graphic>
          <a:graphicData uri="http://schemas.openxmlformats.org/drawingml/2006/table">
            <a:tbl>
              <a:tblPr/>
              <a:tblGrid>
                <a:gridCol w="5061217">
                  <a:extLst>
                    <a:ext uri="{9D8B030D-6E8A-4147-A177-3AD203B41FA5}">
                      <a16:colId xmlns:a16="http://schemas.microsoft.com/office/drawing/2014/main" val="775985499"/>
                    </a:ext>
                  </a:extLst>
                </a:gridCol>
                <a:gridCol w="1031969">
                  <a:extLst>
                    <a:ext uri="{9D8B030D-6E8A-4147-A177-3AD203B41FA5}">
                      <a16:colId xmlns:a16="http://schemas.microsoft.com/office/drawing/2014/main" val="2844652026"/>
                    </a:ext>
                  </a:extLst>
                </a:gridCol>
                <a:gridCol w="365639">
                  <a:extLst>
                    <a:ext uri="{9D8B030D-6E8A-4147-A177-3AD203B41FA5}">
                      <a16:colId xmlns:a16="http://schemas.microsoft.com/office/drawing/2014/main" val="1470201570"/>
                    </a:ext>
                  </a:extLst>
                </a:gridCol>
              </a:tblGrid>
              <a:tr h="122727">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532532715"/>
                  </a:ext>
                </a:extLst>
              </a:tr>
              <a:tr h="122727">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108,46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5791666"/>
                  </a:ext>
                </a:extLst>
              </a:tr>
              <a:tr h="122727">
                <a:tc>
                  <a:txBody>
                    <a:bodyPr/>
                    <a:lstStyle/>
                    <a:p>
                      <a:pPr algn="l" fontAlgn="b"/>
                      <a:r>
                        <a:rPr lang="en-US" sz="700" b="0" i="0" u="none" strike="noStrike">
                          <a:solidFill>
                            <a:srgbClr val="000000"/>
                          </a:solidFill>
                          <a:effectLst/>
                          <a:latin typeface="Arial" panose="020B0604020202020204" pitchFamily="34" charset="0"/>
                        </a:rPr>
                        <a:t>[CZ-D8] Hradec - Rohrsdorf 446 [OPP] [D8] / N-1 Hradec - Rohrsdorf 1</a:t>
                      </a:r>
                    </a:p>
                  </a:txBody>
                  <a:tcPr marL="866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5216126"/>
                  </a:ext>
                </a:extLst>
              </a:tr>
              <a:tr h="122727">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92,43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602046678"/>
                  </a:ext>
                </a:extLst>
              </a:tr>
              <a:tr h="12272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108,46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411143973"/>
                  </a:ext>
                </a:extLst>
              </a:tr>
              <a:tr h="122727">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104,82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98857177"/>
                  </a:ext>
                </a:extLst>
              </a:tr>
              <a:tr h="122727">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66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15,94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30939358"/>
                  </a:ext>
                </a:extLst>
              </a:tr>
              <a:tr h="122727">
                <a:tc>
                  <a:txBody>
                    <a:bodyPr/>
                    <a:lstStyle/>
                    <a:p>
                      <a:pPr algn="l" fontAlgn="b"/>
                      <a:r>
                        <a:rPr lang="en-US" sz="700" b="0" i="0" u="none" strike="noStrike">
                          <a:solidFill>
                            <a:srgbClr val="000000"/>
                          </a:solidFill>
                          <a:effectLst/>
                          <a:latin typeface="Arial" panose="020B0604020202020204" pitchFamily="34" charset="0"/>
                        </a:rPr>
                        <a:t>[CZ-D8] Hradec - Rohrsdorf 446 [OPP] [D8] / N-1 Hradec - Rohrsdorf 1</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041146340"/>
                  </a:ext>
                </a:extLst>
              </a:tr>
              <a:tr h="122727">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83,56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787902946"/>
                  </a:ext>
                </a:extLst>
              </a:tr>
              <a:tr h="12272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104,82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199343530"/>
                  </a:ext>
                </a:extLst>
              </a:tr>
              <a:tr h="122727">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152,99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8759963"/>
                  </a:ext>
                </a:extLst>
              </a:tr>
              <a:tr h="122727">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66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15,52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545679"/>
                  </a:ext>
                </a:extLst>
              </a:tr>
              <a:tr h="122727">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152,99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4082131088"/>
                  </a:ext>
                </a:extLst>
              </a:tr>
              <a:tr h="12272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83,49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655517391"/>
                  </a:ext>
                </a:extLst>
              </a:tr>
              <a:tr h="122727">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088525267"/>
                  </a:ext>
                </a:extLst>
              </a:tr>
              <a:tr h="122727">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161,06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76738803"/>
                  </a:ext>
                </a:extLst>
              </a:tr>
              <a:tr h="122727">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66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18,24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2544591"/>
                  </a:ext>
                </a:extLst>
              </a:tr>
              <a:tr h="122727">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161,06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53573735"/>
                  </a:ext>
                </a:extLst>
              </a:tr>
              <a:tr h="12272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238375937"/>
                  </a:ext>
                </a:extLst>
              </a:tr>
              <a:tr h="122727">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[BE-BE] Achene - Gramme 380.10</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908148223"/>
                  </a:ext>
                </a:extLst>
              </a:tr>
              <a:tr h="122727">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162,98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7319802"/>
                  </a:ext>
                </a:extLst>
              </a:tr>
              <a:tr h="122727">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66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7392376"/>
                  </a:ext>
                </a:extLst>
              </a:tr>
              <a:tr h="122727">
                <a:tc>
                  <a:txBody>
                    <a:bodyPr/>
                    <a:lstStyle/>
                    <a:p>
                      <a:pPr algn="l" fontAlgn="b"/>
                      <a:r>
                        <a:rPr lang="en-US" sz="700" b="0" i="0" u="none" strike="noStrike">
                          <a:solidFill>
                            <a:srgbClr val="000000"/>
                          </a:solidFill>
                          <a:effectLst/>
                          <a:latin typeface="Arial" panose="020B0604020202020204" pitchFamily="34" charset="0"/>
                        </a:rPr>
                        <a:t>[CZ-D8] Hradec - Rohrsdorf 446 [OPP] [D8] / N-1 Hradec - Rohrsdorf 1</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6,48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812959796"/>
                  </a:ext>
                </a:extLst>
              </a:tr>
              <a:tr h="122727">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162,98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766366339"/>
                  </a:ext>
                </a:extLst>
              </a:tr>
              <a:tr h="12272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7,83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213533856"/>
                  </a:ext>
                </a:extLst>
              </a:tr>
              <a:tr h="122727">
                <a:tc>
                  <a:txBody>
                    <a:bodyPr/>
                    <a:lstStyle/>
                    <a:p>
                      <a:pPr algn="l" fontAlgn="b"/>
                      <a:r>
                        <a:rPr lang="en-US" sz="700" b="0" i="0" u="none" strike="noStrike">
                          <a:solidFill>
                            <a:srgbClr val="000000"/>
                          </a:solidFill>
                          <a:effectLst/>
                          <a:latin typeface="Arial" panose="020B0604020202020204" pitchFamily="34" charset="0"/>
                        </a:rPr>
                        <a:t>[BE-FR] Avelgem - Avelin 80 [DIR] [FR] / N-1 [BE-FR] Avelgem - Mastaing 380.79</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0,53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661834347"/>
                  </a:ext>
                </a:extLst>
              </a:tr>
              <a:tr h="122727">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331,72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72428509"/>
                  </a:ext>
                </a:extLst>
              </a:tr>
              <a:tr h="122727">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6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331,72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3274598"/>
                  </a:ext>
                </a:extLst>
              </a:tr>
              <a:tr h="12272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671246788"/>
                  </a:ext>
                </a:extLst>
              </a:tr>
              <a:tr h="122727">
                <a:tc>
                  <a:txBody>
                    <a:bodyPr/>
                    <a:lstStyle/>
                    <a:p>
                      <a:pPr algn="l" fontAlgn="b"/>
                      <a:r>
                        <a:rPr lang="en-US" sz="700" b="0" i="0" u="none" strike="noStrike">
                          <a:solidFill>
                            <a:srgbClr val="000000"/>
                          </a:solidFill>
                          <a:effectLst/>
                          <a:latin typeface="Arial" panose="020B0604020202020204" pitchFamily="34" charset="0"/>
                        </a:rPr>
                        <a:t>[BE-FR] Avelgem - Avelin 80 [DIR] [FR] / N-1 [BE-FR] Avelgem - Mastaing 380.79</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0,87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2633479516"/>
                  </a:ext>
                </a:extLst>
              </a:tr>
              <a:tr h="122727">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354,39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9338166"/>
                  </a:ext>
                </a:extLst>
              </a:tr>
              <a:tr h="122727">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66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43001125"/>
                  </a:ext>
                </a:extLst>
              </a:tr>
              <a:tr h="122727">
                <a:tc>
                  <a:txBody>
                    <a:bodyPr/>
                    <a:lstStyle/>
                    <a:p>
                      <a:pPr algn="l" fontAlgn="b"/>
                      <a:r>
                        <a:rPr lang="en-US" sz="700" b="0" i="0" u="none" strike="noStrike">
                          <a:solidFill>
                            <a:srgbClr val="000000"/>
                          </a:solidFill>
                          <a:effectLst/>
                          <a:latin typeface="Arial" panose="020B0604020202020204" pitchFamily="34" charset="0"/>
                        </a:rPr>
                        <a:t>[CZ-D8] Hradec - Rohrsdorf 446 [OPP] [D8] / N-1 Hradec - Rohrsdorf 1</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4202233322"/>
                  </a:ext>
                </a:extLst>
              </a:tr>
              <a:tr h="122727">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354,39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942273239"/>
                  </a:ext>
                </a:extLst>
              </a:tr>
              <a:tr h="122727">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256017034"/>
                  </a:ext>
                </a:extLst>
              </a:tr>
              <a:tr h="12272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918812115"/>
                  </a:ext>
                </a:extLst>
              </a:tr>
              <a:tr h="122727">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910902626"/>
                  </a:ext>
                </a:extLst>
              </a:tr>
              <a:tr h="122727">
                <a:tc>
                  <a:txBody>
                    <a:bodyPr/>
                    <a:lstStyle/>
                    <a:p>
                      <a:pPr algn="l" fontAlgn="b"/>
                      <a:r>
                        <a:rPr lang="en-US" sz="700" b="0" i="0" u="none" strike="noStrike">
                          <a:solidFill>
                            <a:srgbClr val="000000"/>
                          </a:solidFill>
                          <a:effectLst/>
                          <a:latin typeface="Arial" panose="020B0604020202020204" pitchFamily="34" charset="0"/>
                        </a:rPr>
                        <a:t>[SK-SK] V.Dur - Levice 1 [DIR] / N-1 V.Dur - Levice 2</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313355685"/>
                  </a:ext>
                </a:extLst>
              </a:tr>
              <a:tr h="122727">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351,8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72810791"/>
                  </a:ext>
                </a:extLst>
              </a:tr>
              <a:tr h="122727">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66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67511883"/>
                  </a:ext>
                </a:extLst>
              </a:tr>
              <a:tr h="122727">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78,97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055981465"/>
                  </a:ext>
                </a:extLst>
              </a:tr>
              <a:tr h="122727">
                <a:tc>
                  <a:txBody>
                    <a:bodyPr/>
                    <a:lstStyle/>
                    <a:p>
                      <a:pPr algn="l" fontAlgn="b"/>
                      <a:r>
                        <a:rPr lang="en-US" sz="700" b="0" i="0" u="none" strike="noStrike">
                          <a:solidFill>
                            <a:srgbClr val="000000"/>
                          </a:solidFill>
                          <a:effectLst/>
                          <a:latin typeface="Arial" panose="020B0604020202020204" pitchFamily="34" charset="0"/>
                        </a:rPr>
                        <a:t>[BE-BE] PST Zandvliet 2 [DIR] / N-1 [BE-BE] PST Zandvliet 1</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805467455"/>
                  </a:ext>
                </a:extLst>
              </a:tr>
              <a:tr h="122727">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92,21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992259270"/>
                  </a:ext>
                </a:extLst>
              </a:tr>
              <a:tr h="122727">
                <a:tc>
                  <a:txBody>
                    <a:bodyPr/>
                    <a:lstStyle/>
                    <a:p>
                      <a:pPr algn="l" fontAlgn="b"/>
                      <a:r>
                        <a:rPr lang="en-US" sz="700" b="0" i="0" u="none" strike="noStrike">
                          <a:solidFill>
                            <a:srgbClr val="000000"/>
                          </a:solidFill>
                          <a:effectLst/>
                          <a:latin typeface="Arial" panose="020B0604020202020204" pitchFamily="34" charset="0"/>
                        </a:rPr>
                        <a:t>[SK-SK] V.Dur - Levice 1 [DIR] / N-1 V.Dur - Levice 2</a:t>
                      </a:r>
                    </a:p>
                  </a:txBody>
                  <a:tcPr marL="8663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72,65</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069472174"/>
                  </a:ext>
                </a:extLst>
              </a:tr>
            </a:tbl>
          </a:graphicData>
        </a:graphic>
      </p:graphicFrame>
    </p:spTree>
    <p:extLst>
      <p:ext uri="{BB962C8B-B14F-4D97-AF65-F5344CB8AC3E}">
        <p14:creationId xmlns:p14="http://schemas.microsoft.com/office/powerpoint/2010/main" val="31458916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BD20210119 (part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136</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6F47E263-79EF-4A03-8F03-B95C35B96617}"/>
              </a:ext>
            </a:extLst>
          </p:cNvPr>
          <p:cNvGraphicFramePr>
            <a:graphicFrameLocks noGrp="1"/>
          </p:cNvGraphicFramePr>
          <p:nvPr>
            <p:extLst>
              <p:ext uri="{D42A27DB-BD31-4B8C-83A1-F6EECF244321}">
                <p14:modId xmlns:p14="http://schemas.microsoft.com/office/powerpoint/2010/main" val="3098253425"/>
              </p:ext>
            </p:extLst>
          </p:nvPr>
        </p:nvGraphicFramePr>
        <p:xfrm>
          <a:off x="1737442" y="1074150"/>
          <a:ext cx="6609022" cy="5399983"/>
        </p:xfrm>
        <a:graphic>
          <a:graphicData uri="http://schemas.openxmlformats.org/drawingml/2006/table">
            <a:tbl>
              <a:tblPr/>
              <a:tblGrid>
                <a:gridCol w="5178914">
                  <a:extLst>
                    <a:ext uri="{9D8B030D-6E8A-4147-A177-3AD203B41FA5}">
                      <a16:colId xmlns:a16="http://schemas.microsoft.com/office/drawing/2014/main" val="1644764739"/>
                    </a:ext>
                  </a:extLst>
                </a:gridCol>
                <a:gridCol w="1055966">
                  <a:extLst>
                    <a:ext uri="{9D8B030D-6E8A-4147-A177-3AD203B41FA5}">
                      <a16:colId xmlns:a16="http://schemas.microsoft.com/office/drawing/2014/main" val="393500440"/>
                    </a:ext>
                  </a:extLst>
                </a:gridCol>
                <a:gridCol w="374142">
                  <a:extLst>
                    <a:ext uri="{9D8B030D-6E8A-4147-A177-3AD203B41FA5}">
                      <a16:colId xmlns:a16="http://schemas.microsoft.com/office/drawing/2014/main" val="1709947946"/>
                    </a:ext>
                  </a:extLst>
                </a:gridCol>
              </a:tblGrid>
              <a:tr h="125581">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649,59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62914918"/>
                  </a:ext>
                </a:extLst>
              </a:tr>
              <a:tr h="125581">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86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12304607"/>
                  </a:ext>
                </a:extLst>
              </a:tr>
              <a:tr h="125581">
                <a:tc>
                  <a:txBody>
                    <a:bodyPr/>
                    <a:lstStyle/>
                    <a:p>
                      <a:pPr algn="l" fontAlgn="b"/>
                      <a:r>
                        <a:rPr lang="en-US" sz="700" b="0" i="0" u="none" strike="noStrike">
                          <a:solidFill>
                            <a:srgbClr val="000000"/>
                          </a:solidFill>
                          <a:effectLst/>
                          <a:latin typeface="Arial" panose="020B0604020202020204" pitchFamily="34" charset="0"/>
                        </a:rPr>
                        <a:t>[BE-BE] PST Zandvliet 2 [DIR] / N-1 [BE-BE] PST Zandvliet 1</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33,74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306048733"/>
                  </a:ext>
                </a:extLst>
              </a:tr>
              <a:tr h="125581">
                <a:tc>
                  <a:txBody>
                    <a:bodyPr/>
                    <a:lstStyle/>
                    <a:p>
                      <a:pPr algn="l" fontAlgn="b"/>
                      <a:r>
                        <a:rPr lang="en-US" sz="700" b="0" i="0" u="none" strike="noStrike">
                          <a:solidFill>
                            <a:srgbClr val="000000"/>
                          </a:solidFill>
                          <a:effectLst/>
                          <a:latin typeface="Arial" panose="020B0604020202020204" pitchFamily="34" charset="0"/>
                        </a:rPr>
                        <a:t>[D7-D7] Gronau  - Hanekenfaehr  GRONAU W [OPP] / N-1 Hanekenfaehr - Kusenhorst - Kottigerhook MUENST</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126,9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113487527"/>
                  </a:ext>
                </a:extLst>
              </a:tr>
              <a:tr h="125581">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[BE-BE] Achene - Gramme 380.10</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72,16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090820339"/>
                  </a:ext>
                </a:extLst>
              </a:tr>
              <a:tr h="125581">
                <a:tc>
                  <a:txBody>
                    <a:bodyPr/>
                    <a:lstStyle/>
                    <a:p>
                      <a:pPr algn="l" fontAlgn="b"/>
                      <a:r>
                        <a:rPr lang="en-US" sz="700" b="0" i="0" u="none" strike="noStrike">
                          <a:solidFill>
                            <a:srgbClr val="000000"/>
                          </a:solidFill>
                          <a:effectLst/>
                          <a:latin typeface="Arial" panose="020B0604020202020204" pitchFamily="34" charset="0"/>
                        </a:rPr>
                        <a:t>[SK-SK] V.Dur - Levice 1 [DIR] / N-1 V.Dur - Levice 2</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18845800"/>
                  </a:ext>
                </a:extLst>
              </a:tr>
              <a:tr h="125581">
                <a:tc>
                  <a:txBody>
                    <a:bodyPr/>
                    <a:lstStyle/>
                    <a:p>
                      <a:pPr algn="l" fontAlgn="b"/>
                      <a:r>
                        <a:rPr lang="de-DE" sz="700" b="0" i="0" u="none" strike="noStrike">
                          <a:solidFill>
                            <a:srgbClr val="000000"/>
                          </a:solidFill>
                          <a:effectLst/>
                          <a:latin typeface="Arial" panose="020B0604020202020204" pitchFamily="34" charset="0"/>
                        </a:rPr>
                        <a:t>[D8-D8] Neuenhagen - Vierraden 304 [DIR] / BASECASE</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649,59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035117854"/>
                  </a:ext>
                </a:extLst>
              </a:tr>
              <a:tr h="125581">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8762146"/>
                  </a:ext>
                </a:extLst>
              </a:tr>
              <a:tr h="125581">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86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103,67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65036265"/>
                  </a:ext>
                </a:extLst>
              </a:tr>
              <a:tr h="125581">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195,81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4153216194"/>
                  </a:ext>
                </a:extLst>
              </a:tr>
              <a:tr h="125581">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272,55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242761241"/>
                  </a:ext>
                </a:extLst>
              </a:tr>
              <a:tr h="125581">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914002628"/>
                  </a:ext>
                </a:extLst>
              </a:tr>
              <a:tr h="125581">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762865045"/>
                  </a:ext>
                </a:extLst>
              </a:tr>
              <a:tr h="125581">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749770809"/>
                  </a:ext>
                </a:extLst>
              </a:tr>
              <a:tr h="125581">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246,85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63505615"/>
                  </a:ext>
                </a:extLst>
              </a:tr>
              <a:tr h="125581">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86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52,59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8580906"/>
                  </a:ext>
                </a:extLst>
              </a:tr>
              <a:tr h="125581">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246,85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120213155"/>
                  </a:ext>
                </a:extLst>
              </a:tr>
              <a:tr h="125581">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116768323"/>
                  </a:ext>
                </a:extLst>
              </a:tr>
              <a:tr h="125581">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205247947"/>
                  </a:ext>
                </a:extLst>
              </a:tr>
              <a:tr h="125581">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239,84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19128294"/>
                  </a:ext>
                </a:extLst>
              </a:tr>
              <a:tr h="125581">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86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53,21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87882360"/>
                  </a:ext>
                </a:extLst>
              </a:tr>
              <a:tr h="125581">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139,96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336307775"/>
                  </a:ext>
                </a:extLst>
              </a:tr>
              <a:tr h="125581">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239,84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955816184"/>
                  </a:ext>
                </a:extLst>
              </a:tr>
              <a:tr h="125581">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195104986"/>
                  </a:ext>
                </a:extLst>
              </a:tr>
              <a:tr h="125581">
                <a:tc>
                  <a:txBody>
                    <a:bodyPr/>
                    <a:lstStyle/>
                    <a:p>
                      <a:pPr algn="l" fontAlgn="b"/>
                      <a:r>
                        <a:rPr lang="en-US"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164,72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1105649"/>
                  </a:ext>
                </a:extLst>
              </a:tr>
              <a:tr h="125581">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86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34,47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37715926"/>
                  </a:ext>
                </a:extLst>
              </a:tr>
              <a:tr h="125581">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293946561"/>
                  </a:ext>
                </a:extLst>
              </a:tr>
              <a:tr h="125581">
                <a:tc>
                  <a:txBody>
                    <a:bodyPr/>
                    <a:lstStyle/>
                    <a:p>
                      <a:pPr algn="l" fontAlgn="b"/>
                      <a:r>
                        <a:rPr lang="en-US" sz="700" b="0" i="0" u="none" strike="noStrike">
                          <a:solidFill>
                            <a:srgbClr val="000000"/>
                          </a:solidFill>
                          <a:effectLst/>
                          <a:latin typeface="Arial" panose="020B0604020202020204" pitchFamily="34" charset="0"/>
                        </a:rPr>
                        <a:t>[D8-PL] Vierraden - Krajnik 1 [OPP] [PL] / N-1 Prestice - Chrast</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164,72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798416799"/>
                  </a:ext>
                </a:extLst>
              </a:tr>
              <a:tr h="125581">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61,31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123186110"/>
                  </a:ext>
                </a:extLst>
              </a:tr>
              <a:tr h="125581">
                <a:tc>
                  <a:txBody>
                    <a:bodyPr/>
                    <a:lstStyle/>
                    <a:p>
                      <a:pPr algn="l" fontAlgn="b"/>
                      <a:r>
                        <a:rPr lang="en-US"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203,5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38467902"/>
                  </a:ext>
                </a:extLst>
              </a:tr>
              <a:tr h="125581">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86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70314679"/>
                  </a:ext>
                </a:extLst>
              </a:tr>
              <a:tr h="125581">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657297851"/>
                  </a:ext>
                </a:extLst>
              </a:tr>
              <a:tr h="125581">
                <a:tc>
                  <a:txBody>
                    <a:bodyPr/>
                    <a:lstStyle/>
                    <a:p>
                      <a:pPr algn="l" fontAlgn="b"/>
                      <a:r>
                        <a:rPr lang="en-US" sz="700" b="0" i="0" u="none" strike="noStrike">
                          <a:solidFill>
                            <a:srgbClr val="000000"/>
                          </a:solidFill>
                          <a:effectLst/>
                          <a:latin typeface="Arial" panose="020B0604020202020204" pitchFamily="34" charset="0"/>
                        </a:rPr>
                        <a:t>[D8-PL] Vierraden - Krajnik 1 [OPP] [PL] / N-1 Chrast - Hradec</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203,5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433936006"/>
                  </a:ext>
                </a:extLst>
              </a:tr>
              <a:tr h="125581">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15,76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415241329"/>
                  </a:ext>
                </a:extLst>
              </a:tr>
              <a:tr h="125581">
                <a:tc>
                  <a:txBody>
                    <a:bodyPr/>
                    <a:lstStyle/>
                    <a:p>
                      <a:pPr algn="l" fontAlgn="b"/>
                      <a:r>
                        <a:rPr lang="en-US"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236,03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68160536"/>
                  </a:ext>
                </a:extLst>
              </a:tr>
              <a:tr h="125581">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86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51,09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12892597"/>
                  </a:ext>
                </a:extLst>
              </a:tr>
              <a:tr h="125581">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236,03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81367373"/>
                  </a:ext>
                </a:extLst>
              </a:tr>
              <a:tr h="125581">
                <a:tc>
                  <a:txBody>
                    <a:bodyPr/>
                    <a:lstStyle/>
                    <a:p>
                      <a:pPr algn="l" fontAlgn="b"/>
                      <a:r>
                        <a:rPr lang="en-US" sz="700" b="0" i="0" u="none" strike="noStrike">
                          <a:solidFill>
                            <a:srgbClr val="000000"/>
                          </a:solidFill>
                          <a:effectLst/>
                          <a:latin typeface="Arial" panose="020B0604020202020204" pitchFamily="34" charset="0"/>
                        </a:rPr>
                        <a:t>[BE-BE] PST Zandvliet 2 [DIR] / N-1 [BE-BE] PST Zandvliet 1</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590733393"/>
                  </a:ext>
                </a:extLst>
              </a:tr>
              <a:tr h="125581">
                <a:tc>
                  <a:txBody>
                    <a:bodyPr/>
                    <a:lstStyle/>
                    <a:p>
                      <a:pPr algn="l" fontAlgn="b"/>
                      <a:r>
                        <a:rPr lang="en-US"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250,69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29749079"/>
                  </a:ext>
                </a:extLst>
              </a:tr>
              <a:tr h="125581">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86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16,59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22633023"/>
                  </a:ext>
                </a:extLst>
              </a:tr>
              <a:tr h="125581">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203723717"/>
                  </a:ext>
                </a:extLst>
              </a:tr>
              <a:tr h="125581">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250,69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846311701"/>
                  </a:ext>
                </a:extLst>
              </a:tr>
              <a:tr h="125581">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864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71,61</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827535737"/>
                  </a:ext>
                </a:extLst>
              </a:tr>
            </a:tbl>
          </a:graphicData>
        </a:graphic>
      </p:graphicFrame>
    </p:spTree>
    <p:extLst>
      <p:ext uri="{BB962C8B-B14F-4D97-AF65-F5344CB8AC3E}">
        <p14:creationId xmlns:p14="http://schemas.microsoft.com/office/powerpoint/2010/main" val="41846568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BD20210119 (part III)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137</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4" name="Tabulka 3">
            <a:extLst>
              <a:ext uri="{FF2B5EF4-FFF2-40B4-BE49-F238E27FC236}">
                <a16:creationId xmlns:a16="http://schemas.microsoft.com/office/drawing/2014/main" id="{1C18AC1D-DB7A-415B-B2DF-B950C9ACEFAA}"/>
              </a:ext>
            </a:extLst>
          </p:cNvPr>
          <p:cNvGraphicFramePr>
            <a:graphicFrameLocks noGrp="1"/>
          </p:cNvGraphicFramePr>
          <p:nvPr>
            <p:extLst>
              <p:ext uri="{D42A27DB-BD31-4B8C-83A1-F6EECF244321}">
                <p14:modId xmlns:p14="http://schemas.microsoft.com/office/powerpoint/2010/main" val="1009441454"/>
              </p:ext>
            </p:extLst>
          </p:nvPr>
        </p:nvGraphicFramePr>
        <p:xfrm>
          <a:off x="1817145" y="918490"/>
          <a:ext cx="6449615" cy="5759991"/>
        </p:xfrm>
        <a:graphic>
          <a:graphicData uri="http://schemas.openxmlformats.org/drawingml/2006/table">
            <a:tbl>
              <a:tblPr/>
              <a:tblGrid>
                <a:gridCol w="5054000">
                  <a:extLst>
                    <a:ext uri="{9D8B030D-6E8A-4147-A177-3AD203B41FA5}">
                      <a16:colId xmlns:a16="http://schemas.microsoft.com/office/drawing/2014/main" val="2692503328"/>
                    </a:ext>
                  </a:extLst>
                </a:gridCol>
                <a:gridCol w="1030497">
                  <a:extLst>
                    <a:ext uri="{9D8B030D-6E8A-4147-A177-3AD203B41FA5}">
                      <a16:colId xmlns:a16="http://schemas.microsoft.com/office/drawing/2014/main" val="1509795439"/>
                    </a:ext>
                  </a:extLst>
                </a:gridCol>
                <a:gridCol w="365118">
                  <a:extLst>
                    <a:ext uri="{9D8B030D-6E8A-4147-A177-3AD203B41FA5}">
                      <a16:colId xmlns:a16="http://schemas.microsoft.com/office/drawing/2014/main" val="3649860251"/>
                    </a:ext>
                  </a:extLst>
                </a:gridCol>
              </a:tblGrid>
              <a:tr h="122553">
                <a:tc>
                  <a:txBody>
                    <a:bodyPr/>
                    <a:lstStyle/>
                    <a:p>
                      <a:pPr algn="l" fontAlgn="b"/>
                      <a:r>
                        <a:rPr lang="en-US"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193,54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36328128"/>
                  </a:ext>
                </a:extLst>
              </a:tr>
              <a:tr h="122553">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650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5681734"/>
                  </a:ext>
                </a:extLst>
              </a:tr>
              <a:tr h="122553">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23,13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502543330"/>
                  </a:ext>
                </a:extLst>
              </a:tr>
              <a:tr h="122553">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193,54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517105047"/>
                  </a:ext>
                </a:extLst>
              </a:tr>
              <a:tr h="122553">
                <a:tc>
                  <a:txBody>
                    <a:bodyPr/>
                    <a:lstStyle/>
                    <a:p>
                      <a:pPr algn="l" fontAlgn="b"/>
                      <a:r>
                        <a:rPr lang="en-US" sz="700" b="0" i="0" u="none" strike="noStrike">
                          <a:solidFill>
                            <a:srgbClr val="000000"/>
                          </a:solidFill>
                          <a:effectLst/>
                          <a:latin typeface="Arial" panose="020B0604020202020204" pitchFamily="34" charset="0"/>
                        </a:rPr>
                        <a:t>[D2-AT] Pleinting - St. Peter 258 [DIR] [D2] / N-1 Pleinting - Plattling - Schwandorf 465</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702922421"/>
                  </a:ext>
                </a:extLst>
              </a:tr>
              <a:tr h="122553">
                <a:tc>
                  <a:txBody>
                    <a:bodyPr/>
                    <a:lstStyle/>
                    <a:p>
                      <a:pPr algn="l" fontAlgn="b"/>
                      <a:r>
                        <a:rPr lang="en-US" sz="700" b="0" i="0" u="none" strike="noStrike">
                          <a:solidFill>
                            <a:srgbClr val="000000"/>
                          </a:solidFill>
                          <a:effectLst/>
                          <a:latin typeface="Arial" panose="020B0604020202020204" pitchFamily="34" charset="0"/>
                        </a:rPr>
                        <a:t>[SK-SK] Moldava - V.Kapusany [DIR] / N-1 Lemesany - Vola</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22,68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75613733"/>
                  </a:ext>
                </a:extLst>
              </a:tr>
              <a:tr h="122553">
                <a:tc>
                  <a:txBody>
                    <a:bodyPr/>
                    <a:lstStyle/>
                    <a:p>
                      <a:pPr algn="l" fontAlgn="b"/>
                      <a:r>
                        <a:rPr lang="en-US"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109,09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30268611"/>
                  </a:ext>
                </a:extLst>
              </a:tr>
              <a:tr h="122553">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650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109,09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4611890"/>
                  </a:ext>
                </a:extLst>
              </a:tr>
              <a:tr h="122553">
                <a:tc>
                  <a:txBody>
                    <a:bodyPr/>
                    <a:lstStyle/>
                    <a:p>
                      <a:pPr algn="l" fontAlgn="b"/>
                      <a:r>
                        <a:rPr lang="en-US" sz="700" b="0" i="0" u="none" strike="noStrike">
                          <a:solidFill>
                            <a:srgbClr val="000000"/>
                          </a:solidFill>
                          <a:effectLst/>
                          <a:latin typeface="Arial" panose="020B0604020202020204" pitchFamily="34" charset="0"/>
                        </a:rPr>
                        <a:t>[CZ-D8] Hradec - Rohrsdorf 446 [OPP] [D8] / N-1 Hradec - Rohrsdorf 1</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80025198"/>
                  </a:ext>
                </a:extLst>
              </a:tr>
              <a:tr h="122553">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91,82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228162009"/>
                  </a:ext>
                </a:extLst>
              </a:tr>
              <a:tr h="122553">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55,72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626478293"/>
                  </a:ext>
                </a:extLst>
              </a:tr>
              <a:tr h="122553">
                <a:tc>
                  <a:txBody>
                    <a:bodyPr/>
                    <a:lstStyle/>
                    <a:p>
                      <a:pPr algn="l" fontAlgn="b"/>
                      <a:r>
                        <a:rPr lang="en-US" sz="700" b="0" i="0" u="none" strike="noStrike">
                          <a:solidFill>
                            <a:srgbClr val="000000"/>
                          </a:solidFill>
                          <a:effectLst/>
                          <a:latin typeface="Arial" panose="020B0604020202020204" pitchFamily="34" charset="0"/>
                        </a:rPr>
                        <a:t>[BE-BE] PST Zandvliet 2 [DIR] / N-1 [BE-BE] PST Zandvliet 1</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512535244"/>
                  </a:ext>
                </a:extLst>
              </a:tr>
              <a:tr h="122553">
                <a:tc>
                  <a:txBody>
                    <a:bodyPr/>
                    <a:lstStyle/>
                    <a:p>
                      <a:pPr algn="l" fontAlgn="b"/>
                      <a:r>
                        <a:rPr lang="en-US" sz="700" b="0" i="0" u="none" strike="noStrike">
                          <a:solidFill>
                            <a:srgbClr val="000000"/>
                          </a:solidFill>
                          <a:effectLst/>
                          <a:latin typeface="Arial" panose="020B0604020202020204" pitchFamily="34" charset="0"/>
                        </a:rPr>
                        <a:t>[SK-SK] V.Dur - Levice 1 [DIR] / N-1 V.Dur - Levice 2</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80,22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580851467"/>
                  </a:ext>
                </a:extLst>
              </a:tr>
              <a:tr h="122553">
                <a:tc>
                  <a:txBody>
                    <a:bodyPr/>
                    <a:lstStyle/>
                    <a:p>
                      <a:pPr algn="l" fontAlgn="b"/>
                      <a:r>
                        <a:rPr lang="en-US"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149,3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61010198"/>
                  </a:ext>
                </a:extLst>
              </a:tr>
              <a:tr h="122553">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650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8210526"/>
                  </a:ext>
                </a:extLst>
              </a:tr>
              <a:tr h="122553">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429061028"/>
                  </a:ext>
                </a:extLst>
              </a:tr>
              <a:tr h="122553">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53,62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374763758"/>
                  </a:ext>
                </a:extLst>
              </a:tr>
              <a:tr h="122553">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99,69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306520735"/>
                  </a:ext>
                </a:extLst>
              </a:tr>
              <a:tr h="122553">
                <a:tc>
                  <a:txBody>
                    <a:bodyPr/>
                    <a:lstStyle/>
                    <a:p>
                      <a:pPr algn="l" fontAlgn="b"/>
                      <a:r>
                        <a:rPr lang="en-US" sz="700" b="0" i="0" u="none" strike="noStrike">
                          <a:solidFill>
                            <a:srgbClr val="000000"/>
                          </a:solidFill>
                          <a:effectLst/>
                          <a:latin typeface="Arial" panose="020B0604020202020204" pitchFamily="34" charset="0"/>
                        </a:rPr>
                        <a:t>[BE-BE] PST Zandvliet 2 [DIR] / N-1 [BE-BE] PST Zandvliet 1</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62,21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4168221861"/>
                  </a:ext>
                </a:extLst>
              </a:tr>
              <a:tr h="122553">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46,05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613631681"/>
                  </a:ext>
                </a:extLst>
              </a:tr>
              <a:tr h="122553">
                <a:tc>
                  <a:txBody>
                    <a:bodyPr/>
                    <a:lstStyle/>
                    <a:p>
                      <a:pPr algn="l" fontAlgn="b"/>
                      <a:r>
                        <a:rPr lang="en-US"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355,28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44924925"/>
                  </a:ext>
                </a:extLst>
              </a:tr>
              <a:tr h="122553">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650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12752918"/>
                  </a:ext>
                </a:extLst>
              </a:tr>
              <a:tr h="122553">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355,28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403122923"/>
                  </a:ext>
                </a:extLst>
              </a:tr>
              <a:tr h="122553">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039295065"/>
                  </a:ext>
                </a:extLst>
              </a:tr>
              <a:tr h="122553">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247157282"/>
                  </a:ext>
                </a:extLst>
              </a:tr>
              <a:tr h="122553">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112,85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97961345"/>
                  </a:ext>
                </a:extLst>
              </a:tr>
              <a:tr h="122553">
                <a:tc>
                  <a:txBody>
                    <a:bodyPr/>
                    <a:lstStyle/>
                    <a:p>
                      <a:pPr algn="l" fontAlgn="b"/>
                      <a:r>
                        <a:rPr lang="en-US"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415,75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93476511"/>
                  </a:ext>
                </a:extLst>
              </a:tr>
              <a:tr h="122553">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650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10868536"/>
                  </a:ext>
                </a:extLst>
              </a:tr>
              <a:tr h="122553">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551102753"/>
                  </a:ext>
                </a:extLst>
              </a:tr>
              <a:tr h="122553">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415,75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453718120"/>
                  </a:ext>
                </a:extLst>
              </a:tr>
              <a:tr h="122553">
                <a:tc>
                  <a:txBody>
                    <a:bodyPr/>
                    <a:lstStyle/>
                    <a:p>
                      <a:pPr algn="l" fontAlgn="b"/>
                      <a:r>
                        <a:rPr lang="en-US" sz="700" b="0" i="0" u="none" strike="noStrike">
                          <a:solidFill>
                            <a:srgbClr val="000000"/>
                          </a:solidFill>
                          <a:effectLst/>
                          <a:latin typeface="Arial" panose="020B0604020202020204" pitchFamily="34" charset="0"/>
                        </a:rPr>
                        <a:t>[BE-FR] Avelgem - Avelin 380.80 [DIR] [BE] / N-1 [BE-FR] Avelgem - Mastaing 380.79</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582817541"/>
                  </a:ext>
                </a:extLst>
              </a:tr>
              <a:tr h="122553">
                <a:tc>
                  <a:txBody>
                    <a:bodyPr/>
                    <a:lstStyle/>
                    <a:p>
                      <a:pPr algn="l" fontAlgn="b"/>
                      <a:r>
                        <a:rPr lang="en-US" sz="700" b="0" i="0" u="none" strike="noStrike">
                          <a:solidFill>
                            <a:srgbClr val="000000"/>
                          </a:solidFill>
                          <a:effectLst/>
                          <a:latin typeface="Arial" panose="020B0604020202020204" pitchFamily="34" charset="0"/>
                        </a:rPr>
                        <a:t>[SK-SK] V.Dur - Levice 1 [DIR] / N-1 V.Dur - Levice 2</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47,07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133792709"/>
                  </a:ext>
                </a:extLst>
              </a:tr>
              <a:tr h="122553">
                <a:tc>
                  <a:txBody>
                    <a:bodyPr/>
                    <a:lstStyle/>
                    <a:p>
                      <a:pPr algn="l" fontAlgn="b"/>
                      <a:r>
                        <a:rPr lang="en-US"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460,13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8949839"/>
                  </a:ext>
                </a:extLst>
              </a:tr>
              <a:tr h="122553">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650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99,79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05835719"/>
                  </a:ext>
                </a:extLst>
              </a:tr>
              <a:tr h="122553">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460,13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446941057"/>
                  </a:ext>
                </a:extLst>
              </a:tr>
              <a:tr h="122553">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27,22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602689018"/>
                  </a:ext>
                </a:extLst>
              </a:tr>
              <a:tr h="122553">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988401506"/>
                  </a:ext>
                </a:extLst>
              </a:tr>
              <a:tr h="122553">
                <a:tc>
                  <a:txBody>
                    <a:bodyPr/>
                    <a:lstStyle/>
                    <a:p>
                      <a:pPr algn="l" fontAlgn="b"/>
                      <a:r>
                        <a:rPr lang="de-DE" sz="700" b="0" i="0" u="none" strike="noStrike">
                          <a:solidFill>
                            <a:srgbClr val="000000"/>
                          </a:solidFill>
                          <a:effectLst/>
                          <a:latin typeface="Arial" panose="020B0604020202020204" pitchFamily="34" charset="0"/>
                        </a:rPr>
                        <a:t>[D8-D8] Neuenhagen - Vierraden 304 [DIR] / BASECASE</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256648481"/>
                  </a:ext>
                </a:extLst>
              </a:tr>
              <a:tr h="122553">
                <a:tc>
                  <a:txBody>
                    <a:bodyPr/>
                    <a:lstStyle/>
                    <a:p>
                      <a:pPr algn="l" fontAlgn="b"/>
                      <a:r>
                        <a:rPr lang="en-US"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347,89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6187279"/>
                  </a:ext>
                </a:extLst>
              </a:tr>
              <a:tr h="122553">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650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156,13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15950348"/>
                  </a:ext>
                </a:extLst>
              </a:tr>
              <a:tr h="122553">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347,89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894737045"/>
                  </a:ext>
                </a:extLst>
              </a:tr>
              <a:tr h="122553">
                <a:tc>
                  <a:txBody>
                    <a:bodyPr/>
                    <a:lstStyle/>
                    <a:p>
                      <a:pPr algn="l" fontAlgn="b"/>
                      <a:r>
                        <a:rPr lang="de-DE" sz="700" b="0" i="0" u="none" strike="noStrike">
                          <a:solidFill>
                            <a:srgbClr val="000000"/>
                          </a:solidFill>
                          <a:effectLst/>
                          <a:latin typeface="Arial" panose="020B0604020202020204" pitchFamily="34" charset="0"/>
                        </a:rPr>
                        <a:t>[D8-D8] Neuenhagen - Vierraden 304 [DIR] / N-1 Hagenwerder - Mikulowa 2</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70,18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673673361"/>
                  </a:ext>
                </a:extLst>
              </a:tr>
              <a:tr h="122553">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29,76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730854523"/>
                  </a:ext>
                </a:extLst>
              </a:tr>
              <a:tr h="122553">
                <a:tc>
                  <a:txBody>
                    <a:bodyPr/>
                    <a:lstStyle/>
                    <a:p>
                      <a:pPr algn="l" fontAlgn="b"/>
                      <a:r>
                        <a:rPr lang="en-US"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359,99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9282537"/>
                  </a:ext>
                </a:extLst>
              </a:tr>
              <a:tr h="122553">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650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178,72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44634779"/>
                  </a:ext>
                </a:extLst>
              </a:tr>
              <a:tr h="122553">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359,99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877722161"/>
                  </a:ext>
                </a:extLst>
              </a:tr>
              <a:tr h="122553">
                <a:tc>
                  <a:txBody>
                    <a:bodyPr/>
                    <a:lstStyle/>
                    <a:p>
                      <a:pPr algn="l" fontAlgn="b"/>
                      <a:r>
                        <a:rPr lang="de-DE" sz="700" b="0" i="0" u="none" strike="noStrike">
                          <a:solidFill>
                            <a:srgbClr val="000000"/>
                          </a:solidFill>
                          <a:effectLst/>
                          <a:latin typeface="Arial" panose="020B0604020202020204" pitchFamily="34" charset="0"/>
                        </a:rPr>
                        <a:t>[D8-D8] Neuenhagen - Vierraden 304 [DIR] / BASECASE</a:t>
                      </a:r>
                    </a:p>
                  </a:txBody>
                  <a:tcPr marL="86507"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121,36</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46108560"/>
                  </a:ext>
                </a:extLst>
              </a:tr>
            </a:tbl>
          </a:graphicData>
        </a:graphic>
      </p:graphicFrame>
    </p:spTree>
    <p:extLst>
      <p:ext uri="{BB962C8B-B14F-4D97-AF65-F5344CB8AC3E}">
        <p14:creationId xmlns:p14="http://schemas.microsoft.com/office/powerpoint/2010/main" val="10650762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BD20210120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138</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7" name="Tabulka 6">
            <a:extLst>
              <a:ext uri="{FF2B5EF4-FFF2-40B4-BE49-F238E27FC236}">
                <a16:creationId xmlns:a16="http://schemas.microsoft.com/office/drawing/2014/main" id="{45B22B88-1E85-40A6-9474-95BA327ECBAD}"/>
              </a:ext>
            </a:extLst>
          </p:cNvPr>
          <p:cNvGraphicFramePr>
            <a:graphicFrameLocks noGrp="1"/>
          </p:cNvGraphicFramePr>
          <p:nvPr>
            <p:extLst>
              <p:ext uri="{D42A27DB-BD31-4B8C-83A1-F6EECF244321}">
                <p14:modId xmlns:p14="http://schemas.microsoft.com/office/powerpoint/2010/main" val="457973537"/>
              </p:ext>
            </p:extLst>
          </p:nvPr>
        </p:nvGraphicFramePr>
        <p:xfrm>
          <a:off x="1801953" y="1080000"/>
          <a:ext cx="6480000" cy="5330304"/>
        </p:xfrm>
        <a:graphic>
          <a:graphicData uri="http://schemas.openxmlformats.org/drawingml/2006/table">
            <a:tbl>
              <a:tblPr/>
              <a:tblGrid>
                <a:gridCol w="5034748">
                  <a:extLst>
                    <a:ext uri="{9D8B030D-6E8A-4147-A177-3AD203B41FA5}">
                      <a16:colId xmlns:a16="http://schemas.microsoft.com/office/drawing/2014/main" val="3171198140"/>
                    </a:ext>
                  </a:extLst>
                </a:gridCol>
                <a:gridCol w="1067148">
                  <a:extLst>
                    <a:ext uri="{9D8B030D-6E8A-4147-A177-3AD203B41FA5}">
                      <a16:colId xmlns:a16="http://schemas.microsoft.com/office/drawing/2014/main" val="2372455617"/>
                    </a:ext>
                  </a:extLst>
                </a:gridCol>
                <a:gridCol w="378104">
                  <a:extLst>
                    <a:ext uri="{9D8B030D-6E8A-4147-A177-3AD203B41FA5}">
                      <a16:colId xmlns:a16="http://schemas.microsoft.com/office/drawing/2014/main" val="2805986200"/>
                    </a:ext>
                  </a:extLst>
                </a:gridCol>
              </a:tblGrid>
              <a:tr h="126912">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3610415"/>
                  </a:ext>
                </a:extLst>
              </a:tr>
              <a:tr h="126912">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139,19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36065552"/>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107,43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54638606"/>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18,45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459270788"/>
                  </a:ext>
                </a:extLst>
              </a:tr>
              <a:tr h="126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139,19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93308550"/>
                  </a:ext>
                </a:extLst>
              </a:tr>
              <a:tr h="126912">
                <a:tc>
                  <a:txBody>
                    <a:bodyPr/>
                    <a:lstStyle/>
                    <a:p>
                      <a:pPr algn="l" fontAlgn="b"/>
                      <a:r>
                        <a:rPr lang="en-US" sz="700" b="0" i="0" u="none" strike="noStrike">
                          <a:solidFill>
                            <a:srgbClr val="000000"/>
                          </a:solidFill>
                          <a:effectLst/>
                          <a:latin typeface="Arial" panose="020B0604020202020204" pitchFamily="34" charset="0"/>
                        </a:rPr>
                        <a:t>[CZ-D8] Hradec - Rohrsdorf 446 [OPP] [D8] / N-1 Hradec - Rohrsdorf 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44,58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493825596"/>
                  </a:ext>
                </a:extLst>
              </a:tr>
              <a:tr h="126912">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19,01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480591019"/>
                  </a:ext>
                </a:extLst>
              </a:tr>
              <a:tr h="126912">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120,22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93593762"/>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120,22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05365957"/>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23,88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362302847"/>
                  </a:ext>
                </a:extLst>
              </a:tr>
              <a:tr h="126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814406806"/>
                  </a:ext>
                </a:extLst>
              </a:tr>
              <a:tr h="126912">
                <a:tc>
                  <a:txBody>
                    <a:bodyPr/>
                    <a:lstStyle/>
                    <a:p>
                      <a:pPr algn="l" fontAlgn="b"/>
                      <a:r>
                        <a:rPr lang="en-US" sz="700" b="0" i="0" u="none" strike="noStrike">
                          <a:solidFill>
                            <a:srgbClr val="000000"/>
                          </a:solidFill>
                          <a:effectLst/>
                          <a:latin typeface="Arial" panose="020B0604020202020204" pitchFamily="34" charset="0"/>
                        </a:rPr>
                        <a:t>[CZ-D8] Hradec - Rohrsdorf 446 [OPP] [D8] / N-1 Hradec - Rohrsdorf 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59506989"/>
                  </a:ext>
                </a:extLst>
              </a:tr>
              <a:tr h="126912">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204859031"/>
                  </a:ext>
                </a:extLst>
              </a:tr>
              <a:tr h="126912">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165,23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0574999"/>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165,23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07837230"/>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395417907"/>
                  </a:ext>
                </a:extLst>
              </a:tr>
              <a:tr h="126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122,6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145752212"/>
                  </a:ext>
                </a:extLst>
              </a:tr>
              <a:tr h="126912">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15,83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665785802"/>
                  </a:ext>
                </a:extLst>
              </a:tr>
              <a:tr h="126912">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93696652"/>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157,9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27680464"/>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4177507296"/>
                  </a:ext>
                </a:extLst>
              </a:tr>
              <a:tr h="126912">
                <a:tc>
                  <a:txBody>
                    <a:bodyPr/>
                    <a:lstStyle/>
                    <a:p>
                      <a:pPr algn="l" fontAlgn="b"/>
                      <a:r>
                        <a:rPr lang="en-US"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642781596"/>
                  </a:ext>
                </a:extLst>
              </a:tr>
              <a:tr h="126912">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82334170"/>
                  </a:ext>
                </a:extLst>
              </a:tr>
              <a:tr h="126912">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997037"/>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191,16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52126846"/>
                  </a:ext>
                </a:extLst>
              </a:tr>
              <a:tr h="126912">
                <a:tc>
                  <a:txBody>
                    <a:bodyPr/>
                    <a:lstStyle/>
                    <a:p>
                      <a:pPr algn="l" fontAlgn="b"/>
                      <a:r>
                        <a:rPr lang="en-US" sz="700" b="0" i="0" u="none" strike="noStrike">
                          <a:solidFill>
                            <a:srgbClr val="000000"/>
                          </a:solidFill>
                          <a:effectLst/>
                          <a:latin typeface="Arial" panose="020B0604020202020204" pitchFamily="34" charset="0"/>
                        </a:rPr>
                        <a:t>[CZ-PL] Nosovice - Wielopole [DIR] [PL] / N-1 Albrechtice - Dobrzen</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776622691"/>
                  </a:ext>
                </a:extLst>
              </a:tr>
              <a:tr h="126912">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618588081"/>
                  </a:ext>
                </a:extLst>
              </a:tr>
              <a:tr h="126912">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215,12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664948"/>
                  </a:ext>
                </a:extLst>
              </a:tr>
              <a:tr h="126912">
                <a:tc>
                  <a:txBody>
                    <a:bodyPr/>
                    <a:lstStyle/>
                    <a:p>
                      <a:pPr algn="l" fontAlgn="b"/>
                      <a:r>
                        <a:rPr lang="en-US" sz="700" b="0" i="0" u="none" strike="noStrike">
                          <a:solidFill>
                            <a:srgbClr val="000000"/>
                          </a:solidFill>
                          <a:effectLst/>
                          <a:latin typeface="Arial" panose="020B0604020202020204" pitchFamily="34" charset="0"/>
                        </a:rPr>
                        <a:t>[AT-D2] St. Peter 2 - Pleinting 258 [OPP] [AT] / N-1 Pleinting - Pirach 257</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215,12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09338887"/>
                  </a:ext>
                </a:extLst>
              </a:tr>
              <a:tr h="126912">
                <a:tc>
                  <a:txBody>
                    <a:bodyPr/>
                    <a:lstStyle/>
                    <a:p>
                      <a:pPr algn="l" fontAlgn="b"/>
                      <a:r>
                        <a:rPr lang="en-US" sz="700" b="0" i="0" u="none" strike="noStrike">
                          <a:solidFill>
                            <a:srgbClr val="000000"/>
                          </a:solidFill>
                          <a:effectLst/>
                          <a:latin typeface="Arial" panose="020B0604020202020204" pitchFamily="34" charset="0"/>
                        </a:rPr>
                        <a:t>[D8-PL] Vierraden - Krajnik 1 [OPP] [PL] / N-1 Hradec - Mirovka</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28,06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003726648"/>
                  </a:ext>
                </a:extLst>
              </a:tr>
              <a:tr h="126912">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981927801"/>
                  </a:ext>
                </a:extLst>
              </a:tr>
              <a:tr h="126912">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351,23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6004281"/>
                  </a:ext>
                </a:extLst>
              </a:tr>
              <a:tr h="126912">
                <a:tc>
                  <a:txBody>
                    <a:bodyPr/>
                    <a:lstStyle/>
                    <a:p>
                      <a:pPr algn="l" fontAlgn="b"/>
                      <a:r>
                        <a:rPr lang="en-US" sz="7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351,23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33616332"/>
                  </a:ext>
                </a:extLst>
              </a:tr>
              <a:tr h="126912">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15,49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305222283"/>
                  </a:ext>
                </a:extLst>
              </a:tr>
              <a:tr h="126912">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837110267"/>
                  </a:ext>
                </a:extLst>
              </a:tr>
              <a:tr h="126912">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16,74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387477761"/>
                  </a:ext>
                </a:extLst>
              </a:tr>
              <a:tr h="126912">
                <a:tc>
                  <a:txBody>
                    <a:bodyPr/>
                    <a:lstStyle/>
                    <a:p>
                      <a:pPr algn="l" fontAlgn="b"/>
                      <a:r>
                        <a:rPr lang="de-DE" sz="700" b="0" i="0" u="none" strike="noStrike">
                          <a:solidFill>
                            <a:srgbClr val="000000"/>
                          </a:solidFill>
                          <a:effectLst/>
                          <a:latin typeface="Arial" panose="020B0604020202020204" pitchFamily="34" charset="0"/>
                        </a:rPr>
                        <a:t>[D8-D8] Neuenhagen - Vierraden 304 [DIR] / BASECASE</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195,17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952643724"/>
                  </a:ext>
                </a:extLst>
              </a:tr>
              <a:tr h="126912">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375,87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4936554"/>
                  </a:ext>
                </a:extLst>
              </a:tr>
              <a:tr h="126912">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119,32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0670678"/>
                  </a:ext>
                </a:extLst>
              </a:tr>
              <a:tr h="126912">
                <a:tc>
                  <a:txBody>
                    <a:bodyPr/>
                    <a:lstStyle/>
                    <a:p>
                      <a:pPr algn="l" fontAlgn="b"/>
                      <a:r>
                        <a:rPr lang="en-US" sz="700" b="0" i="0" u="none" strike="noStrike">
                          <a:solidFill>
                            <a:srgbClr val="000000"/>
                          </a:solidFill>
                          <a:effectLst/>
                          <a:latin typeface="Arial" panose="020B0604020202020204" pitchFamily="34" charset="0"/>
                        </a:rPr>
                        <a:t>[BE-FR] Aubange - Mont St Martin 220.514 [DIR] [BE] / N-1 [BE-FR] Achene - Lonny 380.19</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43,52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46598732"/>
                  </a:ext>
                </a:extLst>
              </a:tr>
              <a:tr h="126912">
                <a:tc>
                  <a:txBody>
                    <a:bodyPr/>
                    <a:lstStyle/>
                    <a:p>
                      <a:pPr algn="l" fontAlgn="b"/>
                      <a:r>
                        <a:rPr lang="de-DE" sz="700" b="0" i="0" u="none" strike="noStrike">
                          <a:solidFill>
                            <a:srgbClr val="000000"/>
                          </a:solidFill>
                          <a:effectLst/>
                          <a:latin typeface="Arial" panose="020B0604020202020204" pitchFamily="34" charset="0"/>
                        </a:rPr>
                        <a:t>[D8-D8] Neuenhagen - Vierraden 304 [DIR] / BASECASE</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554501924"/>
                  </a:ext>
                </a:extLst>
              </a:tr>
              <a:tr h="126912">
                <a:tc>
                  <a:txBody>
                    <a:bodyPr/>
                    <a:lstStyle/>
                    <a:p>
                      <a:pPr algn="l" fontAlgn="b"/>
                      <a:r>
                        <a:rPr lang="en-US" sz="700" b="0" i="0" u="none" strike="noStrike">
                          <a:solidFill>
                            <a:srgbClr val="000000"/>
                          </a:solidFill>
                          <a:effectLst/>
                          <a:latin typeface="Arial" panose="020B0604020202020204" pitchFamily="34" charset="0"/>
                        </a:rPr>
                        <a:t>[D2-D2] Altheim - Sittling 219 [OPP] / N-1 Pirach - St. Peter 256</a:t>
                      </a:r>
                    </a:p>
                  </a:txBody>
                  <a:tcPr marL="89586"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375,87</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34555451"/>
                  </a:ext>
                </a:extLst>
              </a:tr>
            </a:tbl>
          </a:graphicData>
        </a:graphic>
      </p:graphicFrame>
    </p:spTree>
    <p:extLst>
      <p:ext uri="{BB962C8B-B14F-4D97-AF65-F5344CB8AC3E}">
        <p14:creationId xmlns:p14="http://schemas.microsoft.com/office/powerpoint/2010/main" val="827607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BD20210120 (part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139</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7" name="Tabulka 6">
            <a:extLst>
              <a:ext uri="{FF2B5EF4-FFF2-40B4-BE49-F238E27FC236}">
                <a16:creationId xmlns:a16="http://schemas.microsoft.com/office/drawing/2014/main" id="{63FFCF7F-9BE8-4D30-B54A-8E9659B3A1A6}"/>
              </a:ext>
            </a:extLst>
          </p:cNvPr>
          <p:cNvGraphicFramePr>
            <a:graphicFrameLocks noGrp="1"/>
          </p:cNvGraphicFramePr>
          <p:nvPr>
            <p:extLst>
              <p:ext uri="{D42A27DB-BD31-4B8C-83A1-F6EECF244321}">
                <p14:modId xmlns:p14="http://schemas.microsoft.com/office/powerpoint/2010/main" val="3060641612"/>
              </p:ext>
            </p:extLst>
          </p:nvPr>
        </p:nvGraphicFramePr>
        <p:xfrm>
          <a:off x="1893000" y="944390"/>
          <a:ext cx="6120000" cy="5730240"/>
        </p:xfrm>
        <a:graphic>
          <a:graphicData uri="http://schemas.openxmlformats.org/drawingml/2006/table">
            <a:tbl>
              <a:tblPr/>
              <a:tblGrid>
                <a:gridCol w="4755040">
                  <a:extLst>
                    <a:ext uri="{9D8B030D-6E8A-4147-A177-3AD203B41FA5}">
                      <a16:colId xmlns:a16="http://schemas.microsoft.com/office/drawing/2014/main" val="1508289158"/>
                    </a:ext>
                  </a:extLst>
                </a:gridCol>
                <a:gridCol w="1007862">
                  <a:extLst>
                    <a:ext uri="{9D8B030D-6E8A-4147-A177-3AD203B41FA5}">
                      <a16:colId xmlns:a16="http://schemas.microsoft.com/office/drawing/2014/main" val="2434012663"/>
                    </a:ext>
                  </a:extLst>
                </a:gridCol>
                <a:gridCol w="357098">
                  <a:extLst>
                    <a:ext uri="{9D8B030D-6E8A-4147-A177-3AD203B41FA5}">
                      <a16:colId xmlns:a16="http://schemas.microsoft.com/office/drawing/2014/main" val="4006826341"/>
                    </a:ext>
                  </a:extLst>
                </a:gridCol>
              </a:tblGrid>
              <a:tr h="119862">
                <a:tc>
                  <a:txBody>
                    <a:bodyPr/>
                    <a:lstStyle/>
                    <a:p>
                      <a:pPr algn="l" fontAlgn="b"/>
                      <a:r>
                        <a:rPr lang="en-US"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233,64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33139781"/>
                  </a:ext>
                </a:extLst>
              </a:tr>
              <a:tr h="119862">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8460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36,94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10651907"/>
                  </a:ext>
                </a:extLst>
              </a:tr>
              <a:tr h="119862">
                <a:tc>
                  <a:txBody>
                    <a:bodyPr/>
                    <a:lstStyle/>
                    <a:p>
                      <a:pPr algn="l" fontAlgn="b"/>
                      <a:r>
                        <a:rPr lang="en-US" sz="800" b="0" i="0" u="none" strike="noStrike">
                          <a:solidFill>
                            <a:srgbClr val="000000"/>
                          </a:solidFill>
                          <a:effectLst/>
                          <a:latin typeface="Arial" panose="020B0604020202020204" pitchFamily="34" charset="0"/>
                        </a:rPr>
                        <a:t>[CZ-PL] Nosovice - Wielopole [DIR] [PL] / N-1 Albrechtice - Nosovice</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20,48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523477342"/>
                  </a:ext>
                </a:extLst>
              </a:tr>
              <a:tr h="119862">
                <a:tc>
                  <a:txBody>
                    <a:bodyPr/>
                    <a:lstStyle/>
                    <a:p>
                      <a:pPr algn="l" fontAlgn="b"/>
                      <a:r>
                        <a:rPr lang="en-US" sz="800" b="0" i="0" u="none" strike="noStrike">
                          <a:solidFill>
                            <a:srgbClr val="000000"/>
                          </a:solidFill>
                          <a:effectLst/>
                          <a:latin typeface="Arial" panose="020B0604020202020204" pitchFamily="34" charset="0"/>
                        </a:rPr>
                        <a:t>[SK-SK] V.Dur - Levice 2 [DIR] / N-1 V.Dur - Levice 1</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38,11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489644139"/>
                  </a:ext>
                </a:extLst>
              </a:tr>
              <a:tr h="11986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124,27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679753780"/>
                  </a:ext>
                </a:extLst>
              </a:tr>
              <a:tr h="119862">
                <a:tc>
                  <a:txBody>
                    <a:bodyPr/>
                    <a:lstStyle/>
                    <a:p>
                      <a:pPr algn="l" fontAlgn="b"/>
                      <a:r>
                        <a:rPr lang="en-US" sz="800" b="0" i="0" u="none" strike="noStrike">
                          <a:solidFill>
                            <a:srgbClr val="000000"/>
                          </a:solidFill>
                          <a:effectLst/>
                          <a:latin typeface="Arial" panose="020B0604020202020204" pitchFamily="34" charset="0"/>
                        </a:rPr>
                        <a:t>[D2-AT] Pleinting - St. Peter 258 [DIR] [D2] / N-1 Tauern - Tauern TAPST</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233,64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4178631167"/>
                  </a:ext>
                </a:extLst>
              </a:tr>
              <a:tr h="119862">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[BE-FR] Achene - Lonny 380.19</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41,15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622051125"/>
                  </a:ext>
                </a:extLst>
              </a:tr>
              <a:tr h="119862">
                <a:tc>
                  <a:txBody>
                    <a:bodyPr/>
                    <a:lstStyle/>
                    <a:p>
                      <a:pPr algn="l" fontAlgn="b"/>
                      <a:r>
                        <a:rPr lang="en-US"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201,61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9194183"/>
                  </a:ext>
                </a:extLst>
              </a:tr>
              <a:tr h="119862">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8460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198,27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69355860"/>
                  </a:ext>
                </a:extLst>
              </a:tr>
              <a:tr h="119862">
                <a:tc>
                  <a:txBody>
                    <a:bodyPr/>
                    <a:lstStyle/>
                    <a:p>
                      <a:pPr algn="l" fontAlgn="b"/>
                      <a:r>
                        <a:rPr lang="en-US" sz="800" b="0" i="0" u="none" strike="noStrike">
                          <a:solidFill>
                            <a:srgbClr val="000000"/>
                          </a:solidFill>
                          <a:effectLst/>
                          <a:latin typeface="Arial" panose="020B0604020202020204" pitchFamily="34" charset="0"/>
                        </a:rPr>
                        <a:t>[SK-PL] Lemesany - Krosno Iskrz 1 [DIR] [PL] / N-1 Lemesany - Krosno Iskrz 2</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42,25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003959364"/>
                  </a:ext>
                </a:extLst>
              </a:tr>
              <a:tr h="119862">
                <a:tc>
                  <a:txBody>
                    <a:bodyPr/>
                    <a:lstStyle/>
                    <a:p>
                      <a:pPr algn="l" fontAlgn="b"/>
                      <a:r>
                        <a:rPr lang="en-US" sz="800" b="0" i="0" u="none" strike="noStrike">
                          <a:solidFill>
                            <a:srgbClr val="000000"/>
                          </a:solidFill>
                          <a:effectLst/>
                          <a:latin typeface="Arial" panose="020B0604020202020204" pitchFamily="34" charset="0"/>
                        </a:rPr>
                        <a:t>[CZ-PL] Nosovice - Wielopole [DIR] [PL] / N-1 Albrechtice - Nosovice</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45,44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480012898"/>
                  </a:ext>
                </a:extLst>
              </a:tr>
              <a:tr h="11986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6,17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591701224"/>
                  </a:ext>
                </a:extLst>
              </a:tr>
              <a:tr h="11986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201,61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552999000"/>
                  </a:ext>
                </a:extLst>
              </a:tr>
              <a:tr h="119862">
                <a:tc>
                  <a:txBody>
                    <a:bodyPr/>
                    <a:lstStyle/>
                    <a:p>
                      <a:pPr algn="l" fontAlgn="b"/>
                      <a:r>
                        <a:rPr lang="en-US" sz="800" b="0" i="0" u="none" strike="noStrike">
                          <a:solidFill>
                            <a:srgbClr val="000000"/>
                          </a:solidFill>
                          <a:effectLst/>
                          <a:latin typeface="Arial" panose="020B0604020202020204" pitchFamily="34" charset="0"/>
                        </a:rPr>
                        <a:t>[D7-D2] Urberach - Grosskrotzenburg [OPP] [D2] / N-1 Dettingen - Grosskrotzenburg UMAIN S1</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101,19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203457481"/>
                  </a:ext>
                </a:extLst>
              </a:tr>
              <a:tr h="119862">
                <a:tc>
                  <a:txBody>
                    <a:bodyPr/>
                    <a:lstStyle/>
                    <a:p>
                      <a:pPr algn="l" fontAlgn="b"/>
                      <a:r>
                        <a:rPr lang="en-US" sz="800" b="0" i="0" u="none" strike="noStrike">
                          <a:solidFill>
                            <a:srgbClr val="000000"/>
                          </a:solidFill>
                          <a:effectLst/>
                          <a:latin typeface="Arial" panose="020B0604020202020204" pitchFamily="34" charset="0"/>
                        </a:rPr>
                        <a:t>[D2-AT] Pleinting - St. Peter 258 [DIR] [D2] / N-1 Tauern - Tauern TAPST</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138,78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999915455"/>
                  </a:ext>
                </a:extLst>
              </a:tr>
              <a:tr h="119862">
                <a:tc>
                  <a:txBody>
                    <a:bodyPr/>
                    <a:lstStyle/>
                    <a:p>
                      <a:pPr algn="l" fontAlgn="b"/>
                      <a:r>
                        <a:rPr lang="en-US"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164,81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7163510"/>
                  </a:ext>
                </a:extLst>
              </a:tr>
              <a:tr h="119862">
                <a:tc>
                  <a:txBody>
                    <a:bodyPr/>
                    <a:lstStyle/>
                    <a:p>
                      <a:pPr algn="l" fontAlgn="b"/>
                      <a:r>
                        <a:rPr lang="en-US" sz="800" b="0" i="0" u="none" strike="noStrike">
                          <a:solidFill>
                            <a:srgbClr val="000000"/>
                          </a:solidFill>
                          <a:effectLst/>
                          <a:latin typeface="Arial" panose="020B0604020202020204" pitchFamily="34" charset="0"/>
                        </a:rPr>
                        <a:t>[CZ-PL] Nosovice - Wielopole [DIR] [PL] / N-1 Albrechtice - Nosovice</a:t>
                      </a:r>
                    </a:p>
                  </a:txBody>
                  <a:tcPr marL="8460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48,33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18916086"/>
                  </a:ext>
                </a:extLst>
              </a:tr>
              <a:tr h="11986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878439876"/>
                  </a:ext>
                </a:extLst>
              </a:tr>
              <a:tr h="119862">
                <a:tc>
                  <a:txBody>
                    <a:bodyPr/>
                    <a:lstStyle/>
                    <a:p>
                      <a:pPr algn="l" fontAlgn="b"/>
                      <a:r>
                        <a:rPr lang="en-US" sz="800" b="0" i="0" u="none" strike="noStrike">
                          <a:solidFill>
                            <a:srgbClr val="000000"/>
                          </a:solidFill>
                          <a:effectLst/>
                          <a:latin typeface="Arial" panose="020B0604020202020204" pitchFamily="34" charset="0"/>
                        </a:rPr>
                        <a:t>[D8-PL] Vierraden - Krajnik 1 [OPP] [PL] / N-1 Mirovka - Cebin</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164,81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437606347"/>
                  </a:ext>
                </a:extLst>
              </a:tr>
              <a:tr h="11986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22,57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158311619"/>
                  </a:ext>
                </a:extLst>
              </a:tr>
              <a:tr h="11986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O</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129,13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579118922"/>
                  </a:ext>
                </a:extLst>
              </a:tr>
              <a:tr h="119862">
                <a:tc>
                  <a:txBody>
                    <a:bodyPr/>
                    <a:lstStyle/>
                    <a:p>
                      <a:pPr algn="l" fontAlgn="b"/>
                      <a:r>
                        <a:rPr lang="en-US" sz="800" b="0" i="0" u="none" strike="noStrike">
                          <a:solidFill>
                            <a:srgbClr val="000000"/>
                          </a:solidFill>
                          <a:effectLst/>
                          <a:latin typeface="Arial" panose="020B0604020202020204" pitchFamily="34" charset="0"/>
                        </a:rPr>
                        <a:t>[D2-D2] Altheim - Sittling 219 [OPP] / N-1 Pirach - St. Peter 256</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163,42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631632328"/>
                  </a:ext>
                </a:extLst>
              </a:tr>
              <a:tr h="119862">
                <a:tc>
                  <a:txBody>
                    <a:bodyPr/>
                    <a:lstStyle/>
                    <a:p>
                      <a:pPr algn="l" fontAlgn="b"/>
                      <a:r>
                        <a:rPr lang="en-US"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299,4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8720105"/>
                  </a:ext>
                </a:extLst>
              </a:tr>
              <a:tr h="119862">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8460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46,61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97675005"/>
                  </a:ext>
                </a:extLst>
              </a:tr>
              <a:tr h="11986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7,28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100356016"/>
                  </a:ext>
                </a:extLst>
              </a:tr>
              <a:tr h="11986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110,07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095744196"/>
                  </a:ext>
                </a:extLst>
              </a:tr>
              <a:tr h="11986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2,17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921128276"/>
                  </a:ext>
                </a:extLst>
              </a:tr>
              <a:tr h="119862">
                <a:tc>
                  <a:txBody>
                    <a:bodyPr/>
                    <a:lstStyle/>
                    <a:p>
                      <a:pPr algn="l" fontAlgn="b"/>
                      <a:r>
                        <a:rPr lang="en-US" sz="800" b="0" i="0" u="none" strike="noStrike">
                          <a:solidFill>
                            <a:srgbClr val="000000"/>
                          </a:solidFill>
                          <a:effectLst/>
                          <a:latin typeface="Arial" panose="020B0604020202020204" pitchFamily="34" charset="0"/>
                        </a:rPr>
                        <a:t>[D2-AT] Pleinting - St. Peter 258 [DIR] [D2] / N-1 Tauern - Tauern TAPST</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299,4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221876637"/>
                  </a:ext>
                </a:extLst>
              </a:tr>
              <a:tr h="119862">
                <a:tc>
                  <a:txBody>
                    <a:bodyPr/>
                    <a:lstStyle/>
                    <a:p>
                      <a:pPr algn="l" fontAlgn="b"/>
                      <a:r>
                        <a:rPr lang="en-US"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165,65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20914204"/>
                  </a:ext>
                </a:extLst>
              </a:tr>
              <a:tr h="119862">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8460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129,76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75297327"/>
                  </a:ext>
                </a:extLst>
              </a:tr>
              <a:tr h="119862">
                <a:tc>
                  <a:txBody>
                    <a:bodyPr/>
                    <a:lstStyle/>
                    <a:p>
                      <a:pPr algn="l" fontAlgn="b"/>
                      <a:r>
                        <a:rPr lang="en-US" sz="800" b="0" i="0" u="none" strike="noStrike">
                          <a:solidFill>
                            <a:srgbClr val="000000"/>
                          </a:solidFill>
                          <a:effectLst/>
                          <a:latin typeface="Arial" panose="020B0604020202020204" pitchFamily="34" charset="0"/>
                        </a:rPr>
                        <a:t>[CZ-PL] Nosovice - Wielopole [DIR] [PL] / N-1 Albrechtice - Nosovice</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23,54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119102254"/>
                  </a:ext>
                </a:extLst>
              </a:tr>
              <a:tr h="11986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6,14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881550135"/>
                  </a:ext>
                </a:extLst>
              </a:tr>
              <a:tr h="11986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80,4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447654853"/>
                  </a:ext>
                </a:extLst>
              </a:tr>
              <a:tr h="11986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19,44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235960818"/>
                  </a:ext>
                </a:extLst>
              </a:tr>
              <a:tr h="119862">
                <a:tc>
                  <a:txBody>
                    <a:bodyPr/>
                    <a:lstStyle/>
                    <a:p>
                      <a:pPr algn="l" fontAlgn="b"/>
                      <a:r>
                        <a:rPr lang="en-US" sz="800" b="0" i="0" u="none" strike="noStrike">
                          <a:solidFill>
                            <a:srgbClr val="000000"/>
                          </a:solidFill>
                          <a:effectLst/>
                          <a:latin typeface="Arial" panose="020B0604020202020204" pitchFamily="34" charset="0"/>
                        </a:rPr>
                        <a:t>[D2-D2] Altheim - Sittling 219 [OPP] / N-1 Pirach - St. Peter 256</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165,65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071449873"/>
                  </a:ext>
                </a:extLst>
              </a:tr>
              <a:tr h="119862">
                <a:tc>
                  <a:txBody>
                    <a:bodyPr/>
                    <a:lstStyle/>
                    <a:p>
                      <a:pPr algn="l" fontAlgn="b"/>
                      <a:r>
                        <a:rPr lang="en-US"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165,63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20346350"/>
                  </a:ext>
                </a:extLst>
              </a:tr>
              <a:tr h="119862">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8460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165,63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86801108"/>
                  </a:ext>
                </a:extLst>
              </a:tr>
              <a:tr h="119862">
                <a:tc>
                  <a:txBody>
                    <a:bodyPr/>
                    <a:lstStyle/>
                    <a:p>
                      <a:pPr algn="l" fontAlgn="b"/>
                      <a:r>
                        <a:rPr lang="en-US" sz="800" b="0" i="0" u="none" strike="noStrike">
                          <a:solidFill>
                            <a:srgbClr val="000000"/>
                          </a:solidFill>
                          <a:effectLst/>
                          <a:latin typeface="Arial" panose="020B0604020202020204" pitchFamily="34" charset="0"/>
                        </a:rPr>
                        <a:t>[CZ-PL] Nosovice - Wielopole [DIR] [PL] / N-1 Albrechtice - Nosovice</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39,34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07015880"/>
                  </a:ext>
                </a:extLst>
              </a:tr>
              <a:tr h="11986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5,06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790695393"/>
                  </a:ext>
                </a:extLst>
              </a:tr>
              <a:tr h="119862">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34,46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820034938"/>
                  </a:ext>
                </a:extLst>
              </a:tr>
              <a:tr h="11986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90,97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362913860"/>
                  </a:ext>
                </a:extLst>
              </a:tr>
              <a:tr h="119862">
                <a:tc>
                  <a:txBody>
                    <a:bodyPr/>
                    <a:lstStyle/>
                    <a:p>
                      <a:pPr algn="l" fontAlgn="b"/>
                      <a:r>
                        <a:rPr lang="en-US" sz="800" b="0" i="0" u="none" strike="noStrike">
                          <a:solidFill>
                            <a:srgbClr val="000000"/>
                          </a:solidFill>
                          <a:effectLst/>
                          <a:latin typeface="Arial" panose="020B0604020202020204" pitchFamily="34" charset="0"/>
                        </a:rPr>
                        <a:t>[D2-D2] Altheim - Sittling 220 [OPP] / N-1 Pirach - St. Peter 256</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135,6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690411245"/>
                  </a:ext>
                </a:extLst>
              </a:tr>
              <a:tr h="119862">
                <a:tc>
                  <a:txBody>
                    <a:bodyPr/>
                    <a:lstStyle/>
                    <a:p>
                      <a:pPr algn="l" fontAlgn="b"/>
                      <a:r>
                        <a:rPr lang="en-US"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304,1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4591471"/>
                  </a:ext>
                </a:extLst>
              </a:tr>
              <a:tr h="11986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460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82635270"/>
                  </a:ext>
                </a:extLst>
              </a:tr>
              <a:tr h="119862">
                <a:tc>
                  <a:txBody>
                    <a:bodyPr/>
                    <a:lstStyle/>
                    <a:p>
                      <a:pPr algn="l" fontAlgn="b"/>
                      <a:r>
                        <a:rPr lang="de-DE" sz="800" b="0" i="0" u="none" strike="noStrike">
                          <a:solidFill>
                            <a:srgbClr val="000000"/>
                          </a:solidFill>
                          <a:effectLst/>
                          <a:latin typeface="Arial" panose="020B0604020202020204" pitchFamily="34" charset="0"/>
                        </a:rPr>
                        <a:t>[D8-D8] Neuenhagen - Vierraden 304 [DIR] / N-1 Hagenwerder - Mikulowa 2</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81,61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924230915"/>
                  </a:ext>
                </a:extLst>
              </a:tr>
              <a:tr h="11986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13,98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96364846"/>
                  </a:ext>
                </a:extLst>
              </a:tr>
              <a:tr h="119862">
                <a:tc>
                  <a:txBody>
                    <a:bodyPr/>
                    <a:lstStyle/>
                    <a:p>
                      <a:pPr algn="l" fontAlgn="b"/>
                      <a:r>
                        <a:rPr lang="en-US" sz="800" b="0" i="0" u="none" strike="noStrike">
                          <a:solidFill>
                            <a:srgbClr val="000000"/>
                          </a:solidFill>
                          <a:effectLst/>
                          <a:latin typeface="Arial" panose="020B0604020202020204" pitchFamily="34" charset="0"/>
                        </a:rPr>
                        <a:t>[D2-AT] Pleinting - St. Peter 258 [DIR] [D2] / N-1 Tauern - Tauern TAPST</a:t>
                      </a:r>
                    </a:p>
                  </a:txBody>
                  <a:tcPr marL="84609"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304,1</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713522675"/>
                  </a:ext>
                </a:extLst>
              </a:tr>
            </a:tbl>
          </a:graphicData>
        </a:graphic>
      </p:graphicFrame>
    </p:spTree>
    <p:extLst>
      <p:ext uri="{BB962C8B-B14F-4D97-AF65-F5344CB8AC3E}">
        <p14:creationId xmlns:p14="http://schemas.microsoft.com/office/powerpoint/2010/main" val="1583215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26315678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BD20210120 (part III)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140</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FED2A8E0-4CF6-404A-B5E1-4D601593B426}"/>
              </a:ext>
            </a:extLst>
          </p:cNvPr>
          <p:cNvGraphicFramePr>
            <a:graphicFrameLocks noGrp="1"/>
          </p:cNvGraphicFramePr>
          <p:nvPr>
            <p:extLst>
              <p:ext uri="{D42A27DB-BD31-4B8C-83A1-F6EECF244321}">
                <p14:modId xmlns:p14="http://schemas.microsoft.com/office/powerpoint/2010/main" val="1571529361"/>
              </p:ext>
            </p:extLst>
          </p:nvPr>
        </p:nvGraphicFramePr>
        <p:xfrm>
          <a:off x="1801953" y="1042400"/>
          <a:ext cx="6480000" cy="5584128"/>
        </p:xfrm>
        <a:graphic>
          <a:graphicData uri="http://schemas.openxmlformats.org/drawingml/2006/table">
            <a:tbl>
              <a:tblPr/>
              <a:tblGrid>
                <a:gridCol w="5034748">
                  <a:extLst>
                    <a:ext uri="{9D8B030D-6E8A-4147-A177-3AD203B41FA5}">
                      <a16:colId xmlns:a16="http://schemas.microsoft.com/office/drawing/2014/main" val="1569111978"/>
                    </a:ext>
                  </a:extLst>
                </a:gridCol>
                <a:gridCol w="1067148">
                  <a:extLst>
                    <a:ext uri="{9D8B030D-6E8A-4147-A177-3AD203B41FA5}">
                      <a16:colId xmlns:a16="http://schemas.microsoft.com/office/drawing/2014/main" val="2504218339"/>
                    </a:ext>
                  </a:extLst>
                </a:gridCol>
                <a:gridCol w="378104">
                  <a:extLst>
                    <a:ext uri="{9D8B030D-6E8A-4147-A177-3AD203B41FA5}">
                      <a16:colId xmlns:a16="http://schemas.microsoft.com/office/drawing/2014/main" val="1326394011"/>
                    </a:ext>
                  </a:extLst>
                </a:gridCol>
              </a:tblGrid>
              <a:tr h="126912">
                <a:tc>
                  <a:txBody>
                    <a:bodyPr/>
                    <a:lstStyle/>
                    <a:p>
                      <a:pPr algn="l" fontAlgn="b"/>
                      <a:r>
                        <a:rPr lang="en-US"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260,95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51608838"/>
                  </a:ext>
                </a:extLst>
              </a:tr>
              <a:tr h="126912">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59,07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5554880"/>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040794841"/>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220 [OPP] / N-1 Pirach - St. Peter 256</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260,95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407242964"/>
                  </a:ext>
                </a:extLst>
              </a:tr>
              <a:tr h="126912">
                <a:tc>
                  <a:txBody>
                    <a:bodyPr/>
                    <a:lstStyle/>
                    <a:p>
                      <a:pPr algn="l" fontAlgn="b"/>
                      <a:r>
                        <a:rPr lang="en-US"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330,82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10576548"/>
                  </a:ext>
                </a:extLst>
              </a:tr>
              <a:tr h="126912">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05737360"/>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0,53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723429573"/>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220 [OPP]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330,82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552211909"/>
                  </a:ext>
                </a:extLst>
              </a:tr>
              <a:tr h="126912">
                <a:tc>
                  <a:txBody>
                    <a:bodyPr/>
                    <a:lstStyle/>
                    <a:p>
                      <a:pPr algn="l" fontAlgn="b"/>
                      <a:r>
                        <a:rPr lang="en-US"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244,82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92266654"/>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6072598"/>
                  </a:ext>
                </a:extLst>
              </a:tr>
              <a:tr h="126912">
                <a:tc>
                  <a:txBody>
                    <a:bodyPr/>
                    <a:lstStyle/>
                    <a:p>
                      <a:pPr algn="l" fontAlgn="b"/>
                      <a:r>
                        <a:rPr lang="en-US" sz="800" b="0" i="0" u="none" strike="noStrike">
                          <a:solidFill>
                            <a:srgbClr val="000000"/>
                          </a:solidFill>
                          <a:effectLst/>
                          <a:latin typeface="Arial" panose="020B0604020202020204" pitchFamily="34" charset="0"/>
                        </a:rPr>
                        <a:t>[SK-SK] V.Dur - Levice 2 [DIR] / N-1 V.Dur - Levice 1</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14,77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277456507"/>
                  </a:ext>
                </a:extLst>
              </a:tr>
              <a:tr h="126912">
                <a:tc>
                  <a:txBody>
                    <a:bodyPr/>
                    <a:lstStyle/>
                    <a:p>
                      <a:pPr algn="l" fontAlgn="b"/>
                      <a:r>
                        <a:rPr lang="en-US" sz="800" b="0" i="0" u="none" strike="noStrike">
                          <a:solidFill>
                            <a:srgbClr val="000000"/>
                          </a:solidFill>
                          <a:effectLst/>
                          <a:latin typeface="Arial" panose="020B0604020202020204" pitchFamily="34" charset="0"/>
                        </a:rPr>
                        <a:t>[D2-AT] Pleinting - St. Peter 258 [DIR] [D2] / N-1 Tauern - Tauern TAPST</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244,82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177514921"/>
                  </a:ext>
                </a:extLst>
              </a:tr>
              <a:tr h="126912">
                <a:tc>
                  <a:txBody>
                    <a:bodyPr/>
                    <a:lstStyle/>
                    <a:p>
                      <a:pPr algn="l" fontAlgn="b"/>
                      <a:r>
                        <a:rPr lang="en-US"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152,96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8272058"/>
                  </a:ext>
                </a:extLst>
              </a:tr>
              <a:tr h="126912">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45942640"/>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152,96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840327598"/>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826445677"/>
                  </a:ext>
                </a:extLst>
              </a:tr>
              <a:tr h="126912">
                <a:tc>
                  <a:txBody>
                    <a:bodyPr/>
                    <a:lstStyle/>
                    <a:p>
                      <a:pPr algn="l" fontAlgn="b"/>
                      <a:r>
                        <a:rPr lang="en-US" sz="800" b="0" i="0" u="none" strike="noStrike">
                          <a:solidFill>
                            <a:srgbClr val="000000"/>
                          </a:solidFill>
                          <a:effectLst/>
                          <a:latin typeface="Arial" panose="020B0604020202020204" pitchFamily="34" charset="0"/>
                        </a:rPr>
                        <a:t>[SK-SK] V.Dur - Levice 2 [DIR] / N-1 V.Dur - Levice 1</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46,04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075895566"/>
                  </a:ext>
                </a:extLst>
              </a:tr>
              <a:tr h="126912">
                <a:tc>
                  <a:txBody>
                    <a:bodyPr/>
                    <a:lstStyle/>
                    <a:p>
                      <a:pPr algn="l" fontAlgn="b"/>
                      <a:r>
                        <a:rPr lang="en-US"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300,78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5080257"/>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90,84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63372468"/>
                  </a:ext>
                </a:extLst>
              </a:tr>
              <a:tr h="126912">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30,77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708790626"/>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300,78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761424735"/>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887364670"/>
                  </a:ext>
                </a:extLst>
              </a:tr>
              <a:tr h="126912">
                <a:tc>
                  <a:txBody>
                    <a:bodyPr/>
                    <a:lstStyle/>
                    <a:p>
                      <a:pPr algn="l" fontAlgn="b"/>
                      <a:r>
                        <a:rPr lang="en-US"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280,9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37207576"/>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280,9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62349508"/>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2,48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675255663"/>
                  </a:ext>
                </a:extLst>
              </a:tr>
              <a:tr h="126912">
                <a:tc>
                  <a:txBody>
                    <a:bodyPr/>
                    <a:lstStyle/>
                    <a:p>
                      <a:pPr algn="l" fontAlgn="b"/>
                      <a:r>
                        <a:rPr lang="de-DE" sz="800" b="0" i="0" u="none" strike="noStrike">
                          <a:solidFill>
                            <a:srgbClr val="000000"/>
                          </a:solidFill>
                          <a:effectLst/>
                          <a:latin typeface="Arial" panose="020B0604020202020204" pitchFamily="34" charset="0"/>
                        </a:rPr>
                        <a:t>[D8-D8] Neuenhagen - Vierraden 304 [DIR] / N-1 Hagenwerder - Mikulowa 2</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122,54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60515180"/>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77,92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771068044"/>
                  </a:ext>
                </a:extLst>
              </a:tr>
              <a:tr h="126912">
                <a:tc>
                  <a:txBody>
                    <a:bodyPr/>
                    <a:lstStyle/>
                    <a:p>
                      <a:pPr algn="l" fontAlgn="b"/>
                      <a:r>
                        <a:rPr lang="en-US"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286,61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10827775"/>
                  </a:ext>
                </a:extLst>
              </a:tr>
              <a:tr h="126912">
                <a:tc>
                  <a:txBody>
                    <a:bodyPr/>
                    <a:lstStyle/>
                    <a:p>
                      <a:pPr algn="l" fontAlgn="b"/>
                      <a:r>
                        <a:rPr lang="en-US" sz="800" b="0" i="0" u="none" strike="noStrike">
                          <a:solidFill>
                            <a:srgbClr val="000000"/>
                          </a:solidFill>
                          <a:effectLst/>
                          <a:latin typeface="Arial" panose="020B0604020202020204" pitchFamily="34" charset="0"/>
                        </a:rPr>
                        <a:t>[PL-PL] Mikulowa PST3 [DIR] / N-1 Hagenwerder - Mikulowa 2</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0751545"/>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286,61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007676226"/>
                  </a:ext>
                </a:extLst>
              </a:tr>
              <a:tr h="1269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11,84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157786762"/>
                  </a:ext>
                </a:extLst>
              </a:tr>
              <a:tr h="126912">
                <a:tc>
                  <a:txBody>
                    <a:bodyPr/>
                    <a:lstStyle/>
                    <a:p>
                      <a:pPr algn="l" fontAlgn="b"/>
                      <a:r>
                        <a:rPr lang="en-US" sz="800" b="0" i="0" u="none" strike="noStrike">
                          <a:solidFill>
                            <a:srgbClr val="000000"/>
                          </a:solidFill>
                          <a:effectLst/>
                          <a:latin typeface="Arial" panose="020B0604020202020204" pitchFamily="34" charset="0"/>
                        </a:rPr>
                        <a:t>[SK-SK] V.Dur - Levice 2 [DIR] / N-1 V.Dur - Levice 1</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21,42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17293547"/>
                  </a:ext>
                </a:extLst>
              </a:tr>
              <a:tr h="126912">
                <a:tc>
                  <a:txBody>
                    <a:bodyPr/>
                    <a:lstStyle/>
                    <a:p>
                      <a:pPr algn="l" fontAlgn="b"/>
                      <a:r>
                        <a:rPr lang="de-DE" sz="800" b="0" i="0" u="none" strike="noStrike">
                          <a:solidFill>
                            <a:srgbClr val="000000"/>
                          </a:solidFill>
                          <a:effectLst/>
                          <a:latin typeface="Arial" panose="020B0604020202020204" pitchFamily="34" charset="0"/>
                        </a:rPr>
                        <a:t>[D7-D7] Paffendorf  - Rommerskirchen  PAFFEN S [OPP] / N-1 Knapsack - Sechtem WABERG W</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155,43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375876104"/>
                  </a:ext>
                </a:extLst>
              </a:tr>
              <a:tr h="126912">
                <a:tc>
                  <a:txBody>
                    <a:bodyPr/>
                    <a:lstStyle/>
                    <a:p>
                      <a:pPr algn="l" fontAlgn="b"/>
                      <a:r>
                        <a:rPr lang="en-US"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436,19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1632300"/>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56,75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21277219"/>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436,19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917543378"/>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546246931"/>
                  </a:ext>
                </a:extLst>
              </a:tr>
              <a:tr h="126912">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58,81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373330069"/>
                  </a:ext>
                </a:extLst>
              </a:tr>
              <a:tr h="126912">
                <a:tc>
                  <a:txBody>
                    <a:bodyPr/>
                    <a:lstStyle/>
                    <a:p>
                      <a:pPr algn="l" fontAlgn="b"/>
                      <a:r>
                        <a:rPr lang="en-US"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298,29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77712850"/>
                  </a:ext>
                </a:extLst>
              </a:tr>
              <a:tr h="126912">
                <a:tc>
                  <a:txBody>
                    <a:bodyPr/>
                    <a:lstStyle/>
                    <a:p>
                      <a:pPr algn="l" fontAlgn="b"/>
                      <a:r>
                        <a:rPr lang="en-US"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958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119,21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9591426"/>
                  </a:ext>
                </a:extLst>
              </a:tr>
              <a:tr h="126912">
                <a:tc>
                  <a:txBody>
                    <a:bodyPr/>
                    <a:lstStyle/>
                    <a:p>
                      <a:pPr algn="l" fontAlgn="b"/>
                      <a:r>
                        <a:rPr lang="en-US" sz="800" b="0" i="0" u="none" strike="noStrike">
                          <a:solidFill>
                            <a:srgbClr val="000000"/>
                          </a:solidFill>
                          <a:effectLst/>
                          <a:latin typeface="Arial" panose="020B0604020202020204" pitchFamily="34" charset="0"/>
                        </a:rPr>
                        <a:t>[SK-PL] Lemesany - Krosno Iskrz 2 [DIR] [PL] / N-1 Lemesany - Krosno Iskrz 1</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14,33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948866337"/>
                  </a:ext>
                </a:extLst>
              </a:tr>
              <a:tr h="126912">
                <a:tc>
                  <a:txBody>
                    <a:bodyPr/>
                    <a:lstStyle/>
                    <a:p>
                      <a:pPr algn="l" fontAlgn="b"/>
                      <a:r>
                        <a:rPr lang="en-US" sz="800" b="0" i="0" u="none" strike="noStrike">
                          <a:solidFill>
                            <a:srgbClr val="000000"/>
                          </a:solidFill>
                          <a:effectLst/>
                          <a:latin typeface="Arial" panose="020B0604020202020204" pitchFamily="34" charset="0"/>
                        </a:rPr>
                        <a:t>[SK-UA] V.Kapusany - Mukachevo (WPS) [DIR] [SK] / N-1 Levice - God</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9,62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454073399"/>
                  </a:ext>
                </a:extLst>
              </a:tr>
              <a:tr h="126912">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298,29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544465545"/>
                  </a:ext>
                </a:extLst>
              </a:tr>
              <a:tr h="1269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9586"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1,52</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11620101"/>
                  </a:ext>
                </a:extLst>
              </a:tr>
            </a:tbl>
          </a:graphicData>
        </a:graphic>
      </p:graphicFrame>
    </p:spTree>
    <p:extLst>
      <p:ext uri="{BB962C8B-B14F-4D97-AF65-F5344CB8AC3E}">
        <p14:creationId xmlns:p14="http://schemas.microsoft.com/office/powerpoint/2010/main" val="5777689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BD20210121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141</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DF67E488-07AA-411A-B741-24529BEBDA30}"/>
              </a:ext>
            </a:extLst>
          </p:cNvPr>
          <p:cNvGraphicFramePr>
            <a:graphicFrameLocks noGrp="1"/>
          </p:cNvGraphicFramePr>
          <p:nvPr>
            <p:extLst>
              <p:ext uri="{D42A27DB-BD31-4B8C-83A1-F6EECF244321}">
                <p14:modId xmlns:p14="http://schemas.microsoft.com/office/powerpoint/2010/main" val="1794712010"/>
              </p:ext>
            </p:extLst>
          </p:nvPr>
        </p:nvGraphicFramePr>
        <p:xfrm>
          <a:off x="1325139" y="980985"/>
          <a:ext cx="7255721" cy="5399990"/>
        </p:xfrm>
        <a:graphic>
          <a:graphicData uri="http://schemas.openxmlformats.org/drawingml/2006/table">
            <a:tbl>
              <a:tblPr/>
              <a:tblGrid>
                <a:gridCol w="5637458">
                  <a:extLst>
                    <a:ext uri="{9D8B030D-6E8A-4147-A177-3AD203B41FA5}">
                      <a16:colId xmlns:a16="http://schemas.microsoft.com/office/drawing/2014/main" val="2869483784"/>
                    </a:ext>
                  </a:extLst>
                </a:gridCol>
                <a:gridCol w="1194896">
                  <a:extLst>
                    <a:ext uri="{9D8B030D-6E8A-4147-A177-3AD203B41FA5}">
                      <a16:colId xmlns:a16="http://schemas.microsoft.com/office/drawing/2014/main" val="2983590447"/>
                    </a:ext>
                  </a:extLst>
                </a:gridCol>
                <a:gridCol w="423367">
                  <a:extLst>
                    <a:ext uri="{9D8B030D-6E8A-4147-A177-3AD203B41FA5}">
                      <a16:colId xmlns:a16="http://schemas.microsoft.com/office/drawing/2014/main" val="2194699666"/>
                    </a:ext>
                  </a:extLst>
                </a:gridCol>
              </a:tblGrid>
              <a:tr h="142105">
                <a:tc>
                  <a:txBody>
                    <a:bodyPr/>
                    <a:lstStyle/>
                    <a:p>
                      <a:pPr algn="l" fontAlgn="b"/>
                      <a:r>
                        <a:rPr lang="en-US" sz="9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9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9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657211485"/>
                  </a:ext>
                </a:extLst>
              </a:tr>
              <a:tr h="142105">
                <a:tc>
                  <a:txBody>
                    <a:bodyPr/>
                    <a:lstStyle/>
                    <a:p>
                      <a:pPr algn="l" fontAlgn="b"/>
                      <a:r>
                        <a:rPr lang="en-US" sz="9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244,92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252%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54639597"/>
                  </a:ext>
                </a:extLst>
              </a:tr>
              <a:tr h="142105">
                <a:tc>
                  <a:txBody>
                    <a:bodyPr/>
                    <a:lstStyle/>
                    <a:p>
                      <a:pPr algn="l" fontAlgn="b"/>
                      <a:r>
                        <a:rPr lang="en-US" sz="900" b="0" i="0" u="none" strike="noStrike">
                          <a:solidFill>
                            <a:srgbClr val="000000"/>
                          </a:solidFill>
                          <a:effectLst/>
                          <a:latin typeface="Arial" panose="020B0604020202020204" pitchFamily="34" charset="0"/>
                        </a:rPr>
                        <a:t>[AT-D2] St. Peter 2 - Pleinting 258 [OPP] [AT] / N-1 Pleinting - Pirach 257</a:t>
                      </a:r>
                    </a:p>
                  </a:txBody>
                  <a:tcPr marL="10031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244,92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3461206"/>
                  </a:ext>
                </a:extLst>
              </a:tr>
              <a:tr h="142105">
                <a:tc>
                  <a:txBody>
                    <a:bodyPr/>
                    <a:lstStyle/>
                    <a:p>
                      <a:pPr algn="l" fontAlgn="b"/>
                      <a:r>
                        <a:rPr lang="en-US" sz="900" b="0" i="0" u="none" strike="noStrike">
                          <a:solidFill>
                            <a:srgbClr val="000000"/>
                          </a:solidFill>
                          <a:effectLst/>
                          <a:latin typeface="Arial" panose="020B0604020202020204" pitchFamily="34" charset="0"/>
                        </a:rPr>
                        <a:t>[CZ-PL] Nosovice - Wielopole [DIR] [PL] / N-1 Albrechtice - Dobrzen</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38,56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131432580"/>
                  </a:ext>
                </a:extLst>
              </a:tr>
              <a:tr h="142105">
                <a:tc>
                  <a:txBody>
                    <a:bodyPr/>
                    <a:lstStyle/>
                    <a:p>
                      <a:pPr algn="l" fontAlgn="b"/>
                      <a:r>
                        <a:rPr lang="en-US" sz="900" b="0" i="0" u="none" strike="noStrike">
                          <a:solidFill>
                            <a:srgbClr val="000000"/>
                          </a:solidFill>
                          <a:effectLst/>
                          <a:latin typeface="Arial" panose="020B0604020202020204" pitchFamily="34" charset="0"/>
                        </a:rPr>
                        <a:t>[SK-PL] Lemesany - Krosno Iskrz 2 [DIR] [PL] / N-1 Lemesany - Krosno Iskrz 1</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3,94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3194525826"/>
                  </a:ext>
                </a:extLst>
              </a:tr>
              <a:tr h="142105">
                <a:tc>
                  <a:txBody>
                    <a:bodyPr/>
                    <a:lstStyle/>
                    <a:p>
                      <a:pPr algn="l" fontAlgn="b"/>
                      <a:r>
                        <a:rPr lang="en-US" sz="900" b="0" i="0" u="none" strike="noStrike">
                          <a:solidFill>
                            <a:srgbClr val="000000"/>
                          </a:solidFill>
                          <a:effectLst/>
                          <a:latin typeface="Arial" panose="020B0604020202020204" pitchFamily="34" charset="0"/>
                        </a:rPr>
                        <a:t>[BE-FR] Aubange - Mont St Martin 220.514 [DIR] [BE] / N-1 [BE-FR] Achene - Lonny 380.19</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2,82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445242814"/>
                  </a:ext>
                </a:extLst>
              </a:tr>
              <a:tr h="142105">
                <a:tc>
                  <a:txBody>
                    <a:bodyPr/>
                    <a:lstStyle/>
                    <a:p>
                      <a:pPr algn="l" fontAlgn="b"/>
                      <a:r>
                        <a:rPr lang="en-US" sz="9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318,09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47787240"/>
                  </a:ext>
                </a:extLst>
              </a:tr>
              <a:tr h="142105">
                <a:tc>
                  <a:txBody>
                    <a:bodyPr/>
                    <a:lstStyle/>
                    <a:p>
                      <a:pPr algn="l" fontAlgn="b"/>
                      <a:r>
                        <a:rPr lang="en-US" sz="900" b="0" i="0" u="none" strike="noStrike">
                          <a:solidFill>
                            <a:srgbClr val="000000"/>
                          </a:solidFill>
                          <a:effectLst/>
                          <a:latin typeface="Arial" panose="020B0604020202020204" pitchFamily="34" charset="0"/>
                        </a:rPr>
                        <a:t>[AT-D2] St. Peter 2 - Pleinting 258 [OPP] [AT] / N-1 Pleinting - Pirach 257</a:t>
                      </a:r>
                    </a:p>
                  </a:txBody>
                  <a:tcPr marL="10031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318,09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22772277"/>
                  </a:ext>
                </a:extLst>
              </a:tr>
              <a:tr h="142105">
                <a:tc>
                  <a:txBody>
                    <a:bodyPr/>
                    <a:lstStyle/>
                    <a:p>
                      <a:pPr algn="l" fontAlgn="b"/>
                      <a:r>
                        <a:rPr lang="en-US" sz="900" b="0" i="0" u="none" strike="noStrike">
                          <a:solidFill>
                            <a:srgbClr val="000000"/>
                          </a:solidFill>
                          <a:effectLst/>
                          <a:latin typeface="Arial" panose="020B0604020202020204" pitchFamily="34" charset="0"/>
                        </a:rPr>
                        <a:t>[CZ-PL] Nosovice - Wielopole [DIR] [PL] / N-1 Albrechtice - Dobrzen</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28,25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408045128"/>
                  </a:ext>
                </a:extLst>
              </a:tr>
              <a:tr h="142105">
                <a:tc>
                  <a:txBody>
                    <a:bodyPr/>
                    <a:lstStyle/>
                    <a:p>
                      <a:pPr algn="l" fontAlgn="b"/>
                      <a:r>
                        <a:rPr lang="en-US" sz="900" b="0" i="0" u="none" strike="noStrike">
                          <a:solidFill>
                            <a:srgbClr val="000000"/>
                          </a:solidFill>
                          <a:effectLst/>
                          <a:latin typeface="Arial" panose="020B0604020202020204" pitchFamily="34" charset="0"/>
                        </a:rPr>
                        <a:t>[BE-FR] Aubange - Mont St Martin 220.514 [DIR] [BE] / N-1 [BE-FR] Achene - Lonny 380.19</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3,24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064622964"/>
                  </a:ext>
                </a:extLst>
              </a:tr>
              <a:tr h="142105">
                <a:tc>
                  <a:txBody>
                    <a:bodyPr/>
                    <a:lstStyle/>
                    <a:p>
                      <a:pPr algn="l" fontAlgn="b"/>
                      <a:r>
                        <a:rPr lang="en-US" sz="9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354,54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08686675"/>
                  </a:ext>
                </a:extLst>
              </a:tr>
              <a:tr h="142105">
                <a:tc>
                  <a:txBody>
                    <a:bodyPr/>
                    <a:lstStyle/>
                    <a:p>
                      <a:pPr algn="l" fontAlgn="b"/>
                      <a:r>
                        <a:rPr lang="en-US" sz="900" b="0" i="0" u="none" strike="noStrike">
                          <a:solidFill>
                            <a:srgbClr val="000000"/>
                          </a:solidFill>
                          <a:effectLst/>
                          <a:latin typeface="Arial" panose="020B0604020202020204" pitchFamily="34" charset="0"/>
                        </a:rPr>
                        <a:t>[AT-D2] St. Peter 2 - Pleinting 258 [OPP] [AT] / N-1 Pleinting - Pirach 257</a:t>
                      </a:r>
                    </a:p>
                  </a:txBody>
                  <a:tcPr marL="10031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354,54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43708252"/>
                  </a:ext>
                </a:extLst>
              </a:tr>
              <a:tr h="142105">
                <a:tc>
                  <a:txBody>
                    <a:bodyPr/>
                    <a:lstStyle/>
                    <a:p>
                      <a:pPr algn="l" fontAlgn="b"/>
                      <a:r>
                        <a:rPr lang="en-US" sz="900" b="0" i="0" u="none" strike="noStrike">
                          <a:solidFill>
                            <a:srgbClr val="000000"/>
                          </a:solidFill>
                          <a:effectLst/>
                          <a:latin typeface="Arial" panose="020B0604020202020204" pitchFamily="34" charset="0"/>
                        </a:rPr>
                        <a:t>[CZ-PL] Nosovice - Wielopole [DIR] [PL] / N-1 Albrechtice - Dobrzen</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19,44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4216697722"/>
                  </a:ext>
                </a:extLst>
              </a:tr>
              <a:tr h="14210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0,31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075739421"/>
                  </a:ext>
                </a:extLst>
              </a:tr>
              <a:tr h="142105">
                <a:tc>
                  <a:txBody>
                    <a:bodyPr/>
                    <a:lstStyle/>
                    <a:p>
                      <a:pPr algn="l" fontAlgn="b"/>
                      <a:r>
                        <a:rPr lang="en-US" sz="9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768,13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0470061"/>
                  </a:ext>
                </a:extLst>
              </a:tr>
              <a:tr h="142105">
                <a:tc>
                  <a:txBody>
                    <a:bodyPr/>
                    <a:lstStyle/>
                    <a:p>
                      <a:pPr algn="l" fontAlgn="b"/>
                      <a:r>
                        <a:rPr lang="en-US" sz="900" b="0" i="0" u="none" strike="noStrike">
                          <a:solidFill>
                            <a:srgbClr val="000000"/>
                          </a:solidFill>
                          <a:effectLst/>
                          <a:latin typeface="Arial" panose="020B0604020202020204" pitchFamily="34" charset="0"/>
                        </a:rPr>
                        <a:t>[CZ-PL] Nosovice - Wielopole [DIR] [PL] / N-1 Albrechtice - Dobrzen</a:t>
                      </a:r>
                    </a:p>
                  </a:txBody>
                  <a:tcPr marL="10031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11,65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26768822"/>
                  </a:ext>
                </a:extLst>
              </a:tr>
              <a:tr h="142105">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768,13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910417176"/>
                  </a:ext>
                </a:extLst>
              </a:tr>
              <a:tr h="14210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429017384"/>
                  </a:ext>
                </a:extLst>
              </a:tr>
              <a:tr h="142105">
                <a:tc>
                  <a:txBody>
                    <a:bodyPr/>
                    <a:lstStyle/>
                    <a:p>
                      <a:pPr algn="l" fontAlgn="b"/>
                      <a:r>
                        <a:rPr lang="en-US" sz="9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430,62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25488366"/>
                  </a:ext>
                </a:extLst>
              </a:tr>
              <a:tr h="142105">
                <a:tc>
                  <a:txBody>
                    <a:bodyPr/>
                    <a:lstStyle/>
                    <a:p>
                      <a:pPr algn="l" fontAlgn="b"/>
                      <a:r>
                        <a:rPr lang="en-US" sz="900" b="0" i="0" u="none" strike="noStrike">
                          <a:solidFill>
                            <a:srgbClr val="000000"/>
                          </a:solidFill>
                          <a:effectLst/>
                          <a:latin typeface="Arial" panose="020B0604020202020204" pitchFamily="34" charset="0"/>
                        </a:rPr>
                        <a:t>[AT-D2] St. Peter 2 - Pleinting 258 [OPP] [AT] / N-1 Pleinting - Pirach 257</a:t>
                      </a:r>
                    </a:p>
                  </a:txBody>
                  <a:tcPr marL="10031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430,62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43026798"/>
                  </a:ext>
                </a:extLst>
              </a:tr>
              <a:tr h="142105">
                <a:tc>
                  <a:txBody>
                    <a:bodyPr/>
                    <a:lstStyle/>
                    <a:p>
                      <a:pPr algn="l" fontAlgn="b"/>
                      <a:r>
                        <a:rPr lang="en-US" sz="900" b="0" i="0" u="none" strike="noStrike">
                          <a:solidFill>
                            <a:srgbClr val="000000"/>
                          </a:solidFill>
                          <a:effectLst/>
                          <a:latin typeface="Arial" panose="020B0604020202020204" pitchFamily="34" charset="0"/>
                        </a:rPr>
                        <a:t>[CZ-PL] Nosovice - Wielopole [DIR] [PL] / N-1 Albrechtice - Dobrzen</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6,45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086589340"/>
                  </a:ext>
                </a:extLst>
              </a:tr>
              <a:tr h="142105">
                <a:tc>
                  <a:txBody>
                    <a:bodyPr/>
                    <a:lstStyle/>
                    <a:p>
                      <a:pPr algn="l" fontAlgn="b"/>
                      <a:r>
                        <a:rPr lang="en-US" sz="900" b="0" i="0" u="none" strike="noStrike">
                          <a:solidFill>
                            <a:srgbClr val="000000"/>
                          </a:solidFill>
                          <a:effectLst/>
                          <a:latin typeface="Arial" panose="020B0604020202020204" pitchFamily="34" charset="0"/>
                        </a:rPr>
                        <a:t>[CZ-D8] Hradec - Rohrsdorf 446 [OPP] [D8] / N-1 Hradec - Rohrsdorf 1</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36,47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255542712"/>
                  </a:ext>
                </a:extLst>
              </a:tr>
              <a:tr h="142105">
                <a:tc>
                  <a:txBody>
                    <a:bodyPr/>
                    <a:lstStyle/>
                    <a:p>
                      <a:pPr algn="l" fontAlgn="b"/>
                      <a:r>
                        <a:rPr lang="en-US" sz="900" b="0" i="0" u="none" strike="noStrike">
                          <a:solidFill>
                            <a:srgbClr val="000000"/>
                          </a:solidFill>
                          <a:effectLst/>
                          <a:latin typeface="Arial" panose="020B0604020202020204" pitchFamily="34" charset="0"/>
                        </a:rPr>
                        <a:t>[BE-FR] Aubange - Mont St Martin 220.514 [DIR] [BE] / N-1 [BE-FR] Achene - Lonny 380.19</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5,27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39740908"/>
                  </a:ext>
                </a:extLst>
              </a:tr>
              <a:tr h="142105">
                <a:tc>
                  <a:txBody>
                    <a:bodyPr/>
                    <a:lstStyle/>
                    <a:p>
                      <a:pPr algn="l" fontAlgn="b"/>
                      <a:r>
                        <a:rPr lang="en-US" sz="9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392,92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67358579"/>
                  </a:ext>
                </a:extLst>
              </a:tr>
              <a:tr h="142105">
                <a:tc>
                  <a:txBody>
                    <a:bodyPr/>
                    <a:lstStyle/>
                    <a:p>
                      <a:pPr algn="l" fontAlgn="b"/>
                      <a:r>
                        <a:rPr lang="en-US" sz="900" b="0" i="0" u="none" strike="noStrike">
                          <a:solidFill>
                            <a:srgbClr val="000000"/>
                          </a:solidFill>
                          <a:effectLst/>
                          <a:latin typeface="Arial" panose="020B0604020202020204" pitchFamily="34" charset="0"/>
                        </a:rPr>
                        <a:t>[AT-D2] St. Peter 2 - Pleinting 258 [OPP] [AT] / N-1 Pleinting - Pirach 257</a:t>
                      </a:r>
                    </a:p>
                  </a:txBody>
                  <a:tcPr marL="10031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82,81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81786226"/>
                  </a:ext>
                </a:extLst>
              </a:tr>
              <a:tr h="142105">
                <a:tc>
                  <a:txBody>
                    <a:bodyPr/>
                    <a:lstStyle/>
                    <a:p>
                      <a:pPr algn="l" fontAlgn="b"/>
                      <a:r>
                        <a:rPr lang="en-US" sz="900" b="0" i="0" u="none" strike="noStrike">
                          <a:solidFill>
                            <a:srgbClr val="000000"/>
                          </a:solidFill>
                          <a:effectLst/>
                          <a:latin typeface="Arial" panose="020B0604020202020204" pitchFamily="34" charset="0"/>
                        </a:rPr>
                        <a:t>[CZ-D8] Hradec - Rohrsdorf 446 [OPP] [D8] / N-1 Hradec - Rohrsdorf 1</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82,88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593185606"/>
                  </a:ext>
                </a:extLst>
              </a:tr>
              <a:tr h="142105">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392,92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5929501"/>
                  </a:ext>
                </a:extLst>
              </a:tr>
              <a:tr h="142105">
                <a:tc>
                  <a:txBody>
                    <a:bodyPr/>
                    <a:lstStyle/>
                    <a:p>
                      <a:pPr algn="l" fontAlgn="b"/>
                      <a:r>
                        <a:rPr lang="en-US" sz="900" b="0" i="0" u="none" strike="noStrike">
                          <a:solidFill>
                            <a:srgbClr val="000000"/>
                          </a:solidFill>
                          <a:effectLst/>
                          <a:latin typeface="Arial" panose="020B0604020202020204" pitchFamily="34" charset="0"/>
                        </a:rPr>
                        <a:t>[BE-FR] Aubange - Mont St Martin 220.514 [DIR] [BE] / N-1 [BE-FR] Achene - Lonny 380.19</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9,52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108799947"/>
                  </a:ext>
                </a:extLst>
              </a:tr>
              <a:tr h="142105">
                <a:tc>
                  <a:txBody>
                    <a:bodyPr/>
                    <a:lstStyle/>
                    <a:p>
                      <a:pPr algn="l" fontAlgn="b"/>
                      <a:r>
                        <a:rPr lang="en-US" sz="9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486,29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36509744"/>
                  </a:ext>
                </a:extLst>
              </a:tr>
              <a:tr h="142105">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10031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486,29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85934582"/>
                  </a:ext>
                </a:extLst>
              </a:tr>
              <a:tr h="142105">
                <a:tc>
                  <a:txBody>
                    <a:bodyPr/>
                    <a:lstStyle/>
                    <a:p>
                      <a:pPr algn="l" fontAlgn="b"/>
                      <a:r>
                        <a:rPr lang="en-US" sz="900" b="0" i="0" u="none" strike="noStrike">
                          <a:solidFill>
                            <a:srgbClr val="000000"/>
                          </a:solidFill>
                          <a:effectLst/>
                          <a:latin typeface="Arial" panose="020B0604020202020204" pitchFamily="34" charset="0"/>
                        </a:rPr>
                        <a:t>[PL-PL] Mikulowa AT1 [OPP] / N-1 Hradec - Mirovka</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100,64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358518652"/>
                  </a:ext>
                </a:extLst>
              </a:tr>
              <a:tr h="142105">
                <a:tc>
                  <a:txBody>
                    <a:bodyPr/>
                    <a:lstStyle/>
                    <a:p>
                      <a:pPr algn="l" fontAlgn="b"/>
                      <a:r>
                        <a:rPr lang="de-DE" sz="900" b="0" i="0" u="none" strike="noStrike">
                          <a:solidFill>
                            <a:srgbClr val="000000"/>
                          </a:solidFill>
                          <a:effectLst/>
                          <a:latin typeface="Arial" panose="020B0604020202020204" pitchFamily="34" charset="0"/>
                        </a:rPr>
                        <a:t>[D7-D7] Gronau - Gronau TR 441 E [OPP] / N-1 Gronau - Kusenhorst HAMALD</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418696245"/>
                  </a:ext>
                </a:extLst>
              </a:tr>
              <a:tr h="142105">
                <a:tc>
                  <a:txBody>
                    <a:bodyPr/>
                    <a:lstStyle/>
                    <a:p>
                      <a:pPr algn="l" fontAlgn="b"/>
                      <a:r>
                        <a:rPr lang="en-US" sz="900" b="0" i="0" u="none" strike="noStrike">
                          <a:solidFill>
                            <a:srgbClr val="000000"/>
                          </a:solidFill>
                          <a:effectLst/>
                          <a:latin typeface="Arial" panose="020B0604020202020204" pitchFamily="34" charset="0"/>
                        </a:rPr>
                        <a:t>[BE-FR] Aubange - Mont St Martin 220.514 [DIR] [BE] / N-1 [BE-FR] Achene - Lonny 380.19</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8,11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485720144"/>
                  </a:ext>
                </a:extLst>
              </a:tr>
              <a:tr h="142105">
                <a:tc>
                  <a:txBody>
                    <a:bodyPr/>
                    <a:lstStyle/>
                    <a:p>
                      <a:pPr algn="l" fontAlgn="b"/>
                      <a:r>
                        <a:rPr lang="en-US" sz="9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470,76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27846341"/>
                  </a:ext>
                </a:extLst>
              </a:tr>
              <a:tr h="142105">
                <a:tc>
                  <a:txBody>
                    <a:bodyPr/>
                    <a:lstStyle/>
                    <a:p>
                      <a:pPr algn="l" fontAlgn="b"/>
                      <a:r>
                        <a:rPr lang="en-US" sz="900" b="0" i="0" u="none" strike="noStrike">
                          <a:solidFill>
                            <a:srgbClr val="000000"/>
                          </a:solidFill>
                          <a:effectLst/>
                          <a:latin typeface="Arial" panose="020B0604020202020204" pitchFamily="34" charset="0"/>
                        </a:rPr>
                        <a:t>[D8-PL] Vierraden - Krajnik 1 [OPP] [PL] / N-1 Hradec - Mirovka</a:t>
                      </a:r>
                    </a:p>
                  </a:txBody>
                  <a:tcPr marL="10031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17903584"/>
                  </a:ext>
                </a:extLst>
              </a:tr>
              <a:tr h="142105">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470,76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756433397"/>
                  </a:ext>
                </a:extLst>
              </a:tr>
              <a:tr h="142105">
                <a:tc>
                  <a:txBody>
                    <a:bodyPr/>
                    <a:lstStyle/>
                    <a:p>
                      <a:pPr algn="l" fontAlgn="b"/>
                      <a:r>
                        <a:rPr lang="en-US" sz="900" b="0" i="0" u="none" strike="noStrike">
                          <a:solidFill>
                            <a:srgbClr val="000000"/>
                          </a:solidFill>
                          <a:effectLst/>
                          <a:latin typeface="Arial" panose="020B0604020202020204" pitchFamily="34" charset="0"/>
                        </a:rPr>
                        <a:t>[BE-FR] Aubange - Mont St Martin 220.514 [DIR] [BE] / N-1 [BE-BE] Achene - Gramme 380.10</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27,88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216163827"/>
                  </a:ext>
                </a:extLst>
              </a:tr>
              <a:tr h="142105">
                <a:tc>
                  <a:txBody>
                    <a:bodyPr/>
                    <a:lstStyle/>
                    <a:p>
                      <a:pPr algn="l" fontAlgn="b"/>
                      <a:r>
                        <a:rPr lang="en-US" sz="900" b="0" i="0" u="none" strike="noStrike">
                          <a:solidFill>
                            <a:srgbClr val="000000"/>
                          </a:solidFill>
                          <a:effectLst/>
                          <a:latin typeface="Arial" panose="020B0604020202020204" pitchFamily="34" charset="0"/>
                        </a:rPr>
                        <a:t>[D7-D7] Gronau  - Hanekenfaehr  GRONAU W [OPP] / N-1 Kusenhorst - Mengede - Huellen WESTFL W</a:t>
                      </a:r>
                    </a:p>
                  </a:txBody>
                  <a:tcPr marL="10031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139,69</a:t>
                      </a: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12551860"/>
                  </a:ext>
                </a:extLst>
              </a:tr>
            </a:tbl>
          </a:graphicData>
        </a:graphic>
      </p:graphicFrame>
    </p:spTree>
    <p:extLst>
      <p:ext uri="{BB962C8B-B14F-4D97-AF65-F5344CB8AC3E}">
        <p14:creationId xmlns:p14="http://schemas.microsoft.com/office/powerpoint/2010/main" val="13616256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BD20210121 (part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142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0F1835CA-04D4-4EFC-9EE4-AF8CF6347958}"/>
              </a:ext>
            </a:extLst>
          </p:cNvPr>
          <p:cNvGraphicFramePr>
            <a:graphicFrameLocks noGrp="1"/>
          </p:cNvGraphicFramePr>
          <p:nvPr>
            <p:extLst>
              <p:ext uri="{D42A27DB-BD31-4B8C-83A1-F6EECF244321}">
                <p14:modId xmlns:p14="http://schemas.microsoft.com/office/powerpoint/2010/main" val="2580330885"/>
              </p:ext>
            </p:extLst>
          </p:nvPr>
        </p:nvGraphicFramePr>
        <p:xfrm>
          <a:off x="1622202" y="912640"/>
          <a:ext cx="6839501" cy="5759979"/>
        </p:xfrm>
        <a:graphic>
          <a:graphicData uri="http://schemas.openxmlformats.org/drawingml/2006/table">
            <a:tbl>
              <a:tblPr/>
              <a:tblGrid>
                <a:gridCol w="5314069">
                  <a:extLst>
                    <a:ext uri="{9D8B030D-6E8A-4147-A177-3AD203B41FA5}">
                      <a16:colId xmlns:a16="http://schemas.microsoft.com/office/drawing/2014/main" val="4286944799"/>
                    </a:ext>
                  </a:extLst>
                </a:gridCol>
                <a:gridCol w="1126351">
                  <a:extLst>
                    <a:ext uri="{9D8B030D-6E8A-4147-A177-3AD203B41FA5}">
                      <a16:colId xmlns:a16="http://schemas.microsoft.com/office/drawing/2014/main" val="878185498"/>
                    </a:ext>
                  </a:extLst>
                </a:gridCol>
                <a:gridCol w="399081">
                  <a:extLst>
                    <a:ext uri="{9D8B030D-6E8A-4147-A177-3AD203B41FA5}">
                      <a16:colId xmlns:a16="http://schemas.microsoft.com/office/drawing/2014/main" val="4112005901"/>
                    </a:ext>
                  </a:extLst>
                </a:gridCol>
              </a:tblGrid>
              <a:tr h="133953">
                <a:tc>
                  <a:txBody>
                    <a:bodyPr/>
                    <a:lstStyle/>
                    <a:p>
                      <a:pPr algn="l" fontAlgn="b"/>
                      <a:r>
                        <a:rPr lang="en-US"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331,11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95856068"/>
                  </a:ext>
                </a:extLst>
              </a:tr>
              <a:tr h="133953">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945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43338398"/>
                  </a:ext>
                </a:extLst>
              </a:tr>
              <a:tr h="13395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6,37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80856986"/>
                  </a:ext>
                </a:extLst>
              </a:tr>
              <a:tr h="13395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242,98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459407300"/>
                  </a:ext>
                </a:extLst>
              </a:tr>
              <a:tr h="133953">
                <a:tc>
                  <a:txBody>
                    <a:bodyPr/>
                    <a:lstStyle/>
                    <a:p>
                      <a:pPr algn="l" fontAlgn="b"/>
                      <a:r>
                        <a:rPr lang="en-US" sz="800" b="0" i="0" u="none" strike="noStrike">
                          <a:solidFill>
                            <a:srgbClr val="000000"/>
                          </a:solidFill>
                          <a:effectLst/>
                          <a:latin typeface="Arial" panose="020B0604020202020204" pitchFamily="34" charset="0"/>
                        </a:rPr>
                        <a:t>[D2-AT] Pleinting - St. Peter 258 [DIR] [D2] / N-1 Tauern - Tauern TAPST</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331,11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676012210"/>
                  </a:ext>
                </a:extLst>
              </a:tr>
              <a:tr h="133953">
                <a:tc>
                  <a:txBody>
                    <a:bodyPr/>
                    <a:lstStyle/>
                    <a:p>
                      <a:pPr algn="l" fontAlgn="b"/>
                      <a:r>
                        <a:rPr lang="en-US"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359,13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0564025"/>
                  </a:ext>
                </a:extLst>
              </a:tr>
              <a:tr h="133953">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945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31,13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5474470"/>
                  </a:ext>
                </a:extLst>
              </a:tr>
              <a:tr h="13395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136920625"/>
                  </a:ext>
                </a:extLst>
              </a:tr>
              <a:tr h="13395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359,13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54038355"/>
                  </a:ext>
                </a:extLst>
              </a:tr>
              <a:tr h="133953">
                <a:tc>
                  <a:txBody>
                    <a:bodyPr/>
                    <a:lstStyle/>
                    <a:p>
                      <a:pPr algn="l" fontAlgn="b"/>
                      <a:r>
                        <a:rPr lang="en-US" sz="800" b="0" i="0" u="none" strike="noStrike">
                          <a:solidFill>
                            <a:srgbClr val="000000"/>
                          </a:solidFill>
                          <a:effectLst/>
                          <a:latin typeface="Arial" panose="020B0604020202020204" pitchFamily="34" charset="0"/>
                        </a:rPr>
                        <a:t>[D2-AT] Pleinting - St. Peter 258 [DIR] [D2] / N-1 Tauern - Tauern TAPST</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332,51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159020399"/>
                  </a:ext>
                </a:extLst>
              </a:tr>
              <a:tr h="133953">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[BE-BE] Achene - Gramme 380.10</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65,97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805210821"/>
                  </a:ext>
                </a:extLst>
              </a:tr>
              <a:tr h="133953">
                <a:tc>
                  <a:txBody>
                    <a:bodyPr/>
                    <a:lstStyle/>
                    <a:p>
                      <a:pPr algn="l" fontAlgn="b"/>
                      <a:r>
                        <a:rPr lang="en-US"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343,02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86748068"/>
                  </a:ext>
                </a:extLst>
              </a:tr>
              <a:tr h="133953">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945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37,84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6847765"/>
                  </a:ext>
                </a:extLst>
              </a:tr>
              <a:tr h="133953">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338,62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513639771"/>
                  </a:ext>
                </a:extLst>
              </a:tr>
              <a:tr h="13395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5,38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13702393"/>
                  </a:ext>
                </a:extLst>
              </a:tr>
              <a:tr h="133953">
                <a:tc>
                  <a:txBody>
                    <a:bodyPr/>
                    <a:lstStyle/>
                    <a:p>
                      <a:pPr algn="l" fontAlgn="b"/>
                      <a:r>
                        <a:rPr lang="en-US" sz="800" b="0" i="0" u="none" strike="noStrike">
                          <a:solidFill>
                            <a:srgbClr val="000000"/>
                          </a:solidFill>
                          <a:effectLst/>
                          <a:latin typeface="Arial" panose="020B0604020202020204" pitchFamily="34" charset="0"/>
                        </a:rPr>
                        <a:t>[D7-D2] Urberach - Grosskrotzenburg [OPP] [D2] / N-1 Dettingen - Grosskrotzenburg UMAIN S1</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7,83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3618149018"/>
                  </a:ext>
                </a:extLst>
              </a:tr>
              <a:tr h="133953">
                <a:tc>
                  <a:txBody>
                    <a:bodyPr/>
                    <a:lstStyle/>
                    <a:p>
                      <a:pPr algn="l" fontAlgn="b"/>
                      <a:r>
                        <a:rPr lang="en-US" sz="800" b="0" i="0" u="none" strike="noStrike">
                          <a:solidFill>
                            <a:srgbClr val="000000"/>
                          </a:solidFill>
                          <a:effectLst/>
                          <a:latin typeface="Arial" panose="020B0604020202020204" pitchFamily="34" charset="0"/>
                        </a:rPr>
                        <a:t>[PL-PL] Swiebodzice AT3 [DIR] / N-1 Krajnik - Plewiska</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181,88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644307152"/>
                  </a:ext>
                </a:extLst>
              </a:tr>
              <a:tr h="133953">
                <a:tc>
                  <a:txBody>
                    <a:bodyPr/>
                    <a:lstStyle/>
                    <a:p>
                      <a:pPr algn="l" fontAlgn="b"/>
                      <a:r>
                        <a:rPr lang="en-US" sz="800" b="0" i="0" u="none" strike="noStrike">
                          <a:solidFill>
                            <a:srgbClr val="000000"/>
                          </a:solidFill>
                          <a:effectLst/>
                          <a:latin typeface="Arial" panose="020B0604020202020204" pitchFamily="34" charset="0"/>
                        </a:rPr>
                        <a:t>[D7-D7] Gronau  - Hanekenfaehr  GRONAU W [OPP] / N-1 Kusenhorst - Mengede - Huellen WESTFL W</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343,02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918017031"/>
                  </a:ext>
                </a:extLst>
              </a:tr>
              <a:tr h="133953">
                <a:tc>
                  <a:txBody>
                    <a:bodyPr/>
                    <a:lstStyle/>
                    <a:p>
                      <a:pPr algn="l" fontAlgn="b"/>
                      <a:r>
                        <a:rPr lang="en-US"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311,88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53326794"/>
                  </a:ext>
                </a:extLst>
              </a:tr>
              <a:tr h="133953">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945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24,85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4651711"/>
                  </a:ext>
                </a:extLst>
              </a:tr>
              <a:tr h="133953">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311,88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236602551"/>
                  </a:ext>
                </a:extLst>
              </a:tr>
              <a:tr h="133953">
                <a:tc>
                  <a:txBody>
                    <a:bodyPr/>
                    <a:lstStyle/>
                    <a:p>
                      <a:pPr algn="l" fontAlgn="b"/>
                      <a:r>
                        <a:rPr lang="de-DE" sz="800" b="0" i="0" u="none" strike="noStrike">
                          <a:solidFill>
                            <a:srgbClr val="000000"/>
                          </a:solidFill>
                          <a:effectLst/>
                          <a:latin typeface="Arial" panose="020B0604020202020204" pitchFamily="34" charset="0"/>
                        </a:rPr>
                        <a:t>[D7-D7] Bischofsheim  - Y Pfungstadt RIED W [DIR] / N-1 Pfungstadt  - Urberach  GRIESH O</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81,36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118900781"/>
                  </a:ext>
                </a:extLst>
              </a:tr>
              <a:tr h="133953">
                <a:tc>
                  <a:txBody>
                    <a:bodyPr/>
                    <a:lstStyle/>
                    <a:p>
                      <a:pPr algn="l" fontAlgn="b"/>
                      <a:r>
                        <a:rPr lang="en-US" sz="800" b="0" i="0" u="none" strike="noStrike">
                          <a:solidFill>
                            <a:srgbClr val="000000"/>
                          </a:solidFill>
                          <a:effectLst/>
                          <a:latin typeface="Arial" panose="020B0604020202020204" pitchFamily="34" charset="0"/>
                        </a:rPr>
                        <a:t>[D7-D7] Mengede  - Y Huellen WESTFL W [DIR] / N-1 Hattingen  - Witten  KEMNAD S</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94,41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821688724"/>
                  </a:ext>
                </a:extLst>
              </a:tr>
              <a:tr h="133953">
                <a:tc>
                  <a:txBody>
                    <a:bodyPr/>
                    <a:lstStyle/>
                    <a:p>
                      <a:pPr algn="l" fontAlgn="b"/>
                      <a:r>
                        <a:rPr lang="en-US" sz="800" b="0" i="0" u="none" strike="noStrike">
                          <a:solidFill>
                            <a:srgbClr val="000000"/>
                          </a:solidFill>
                          <a:effectLst/>
                          <a:latin typeface="Arial" panose="020B0604020202020204" pitchFamily="34" charset="0"/>
                        </a:rPr>
                        <a:t>[PL-PL] Swiebodzice AT3 [DIR] / N-1 Krajnik - Plewiska</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229,88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996802155"/>
                  </a:ext>
                </a:extLst>
              </a:tr>
              <a:tr h="133953">
                <a:tc>
                  <a:txBody>
                    <a:bodyPr/>
                    <a:lstStyle/>
                    <a:p>
                      <a:pPr algn="l" fontAlgn="b"/>
                      <a:r>
                        <a:rPr lang="en-US" sz="800" b="0" i="0" u="none" strike="noStrike">
                          <a:solidFill>
                            <a:srgbClr val="000000"/>
                          </a:solidFill>
                          <a:effectLst/>
                          <a:latin typeface="Arial" panose="020B0604020202020204" pitchFamily="34" charset="0"/>
                        </a:rPr>
                        <a:t>[D7-D7] Hattingen  - Witten  KEMNAD S [OPP] / N-1 Kusenhorst - Mengede - Huellen WESTFL W</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33,75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194071422"/>
                  </a:ext>
                </a:extLst>
              </a:tr>
              <a:tr h="133953">
                <a:tc>
                  <a:txBody>
                    <a:bodyPr/>
                    <a:lstStyle/>
                    <a:p>
                      <a:pPr algn="l" fontAlgn="b"/>
                      <a:r>
                        <a:rPr lang="en-US"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360,71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72832505"/>
                  </a:ext>
                </a:extLst>
              </a:tr>
              <a:tr h="133953">
                <a:tc>
                  <a:txBody>
                    <a:bodyPr/>
                    <a:lstStyle/>
                    <a:p>
                      <a:pPr algn="l" fontAlgn="b"/>
                      <a:r>
                        <a:rPr lang="en-US" sz="800" b="0" i="0" u="none" strike="noStrike">
                          <a:solidFill>
                            <a:srgbClr val="000000"/>
                          </a:solidFill>
                          <a:effectLst/>
                          <a:latin typeface="Arial" panose="020B0604020202020204" pitchFamily="34" charset="0"/>
                        </a:rPr>
                        <a:t>[D8-PL] Vierraden - Krajnik 1 [OPP] [PL] / N-1 Hradec - Mirovka</a:t>
                      </a:r>
                    </a:p>
                  </a:txBody>
                  <a:tcPr marL="945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107,74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9200569"/>
                  </a:ext>
                </a:extLst>
              </a:tr>
              <a:tr h="133953">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360,71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76603230"/>
                  </a:ext>
                </a:extLst>
              </a:tr>
              <a:tr h="133953">
                <a:tc>
                  <a:txBody>
                    <a:bodyPr/>
                    <a:lstStyle/>
                    <a:p>
                      <a:pPr algn="l" fontAlgn="b"/>
                      <a:r>
                        <a:rPr lang="de-DE" sz="800" b="0" i="0" u="none" strike="noStrike">
                          <a:solidFill>
                            <a:srgbClr val="000000"/>
                          </a:solidFill>
                          <a:effectLst/>
                          <a:latin typeface="Arial" panose="020B0604020202020204" pitchFamily="34" charset="0"/>
                        </a:rPr>
                        <a:t>[D7-D7] Bischofsheim  - Y Pfungstadt RIED W [DIR] / N-1 Pfungstadt  - Urberach  GRIESH O</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94,03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592832892"/>
                  </a:ext>
                </a:extLst>
              </a:tr>
              <a:tr h="133953">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[BE-BE] Achene - Gramme 380.10</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41,43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257758890"/>
                  </a:ext>
                </a:extLst>
              </a:tr>
              <a:tr h="133953">
                <a:tc>
                  <a:txBody>
                    <a:bodyPr/>
                    <a:lstStyle/>
                    <a:p>
                      <a:pPr algn="l" fontAlgn="b"/>
                      <a:r>
                        <a:rPr lang="en-US" sz="800" b="0" i="0" u="none" strike="noStrike">
                          <a:solidFill>
                            <a:srgbClr val="000000"/>
                          </a:solidFill>
                          <a:effectLst/>
                          <a:latin typeface="Arial" panose="020B0604020202020204" pitchFamily="34" charset="0"/>
                        </a:rPr>
                        <a:t>[D7-D7] Gronau  - Hanekenfaehr  GRONAU W [OPP] / N-1 Kusenhorst - Mengede - Huellen WESTFL W</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70,72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29223344"/>
                  </a:ext>
                </a:extLst>
              </a:tr>
              <a:tr h="133953">
                <a:tc>
                  <a:txBody>
                    <a:bodyPr/>
                    <a:lstStyle/>
                    <a:p>
                      <a:pPr algn="l" fontAlgn="b"/>
                      <a:r>
                        <a:rPr lang="en-US"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340,11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823591"/>
                  </a:ext>
                </a:extLst>
              </a:tr>
              <a:tr h="133953">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945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340,11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5279970"/>
                  </a:ext>
                </a:extLst>
              </a:tr>
              <a:tr h="13395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676467518"/>
                  </a:ext>
                </a:extLst>
              </a:tr>
              <a:tr h="133953">
                <a:tc>
                  <a:txBody>
                    <a:bodyPr/>
                    <a:lstStyle/>
                    <a:p>
                      <a:pPr algn="l" fontAlgn="b"/>
                      <a:r>
                        <a:rPr lang="de-DE" sz="800" b="0" i="0" u="none" strike="noStrike">
                          <a:solidFill>
                            <a:srgbClr val="000000"/>
                          </a:solidFill>
                          <a:effectLst/>
                          <a:latin typeface="Arial" panose="020B0604020202020204" pitchFamily="34" charset="0"/>
                        </a:rPr>
                        <a:t>[D7-D7] Bischofsheim  - Y Pfungstadt RIED W [DIR] / N-1 Pfungstadt  - Urberach  GRIESH O</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107,26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2649611"/>
                  </a:ext>
                </a:extLst>
              </a:tr>
              <a:tr h="133953">
                <a:tc>
                  <a:txBody>
                    <a:bodyPr/>
                    <a:lstStyle/>
                    <a:p>
                      <a:pPr algn="l" fontAlgn="b"/>
                      <a:r>
                        <a:rPr lang="en-US" sz="800" b="0" i="0" u="none" strike="noStrike">
                          <a:solidFill>
                            <a:srgbClr val="000000"/>
                          </a:solidFill>
                          <a:effectLst/>
                          <a:latin typeface="Arial" panose="020B0604020202020204" pitchFamily="34" charset="0"/>
                        </a:rPr>
                        <a:t>[BE-FR] Aubange - Mont St Martin 220.514 [DIR] [BE] / N-1 [BE-BE] Achene - Gramme 380.10</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29,33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512418677"/>
                  </a:ext>
                </a:extLst>
              </a:tr>
              <a:tr h="133953">
                <a:tc>
                  <a:txBody>
                    <a:bodyPr/>
                    <a:lstStyle/>
                    <a:p>
                      <a:pPr algn="l" fontAlgn="b"/>
                      <a:r>
                        <a:rPr lang="de-DE" sz="800" b="0" i="0" u="none" strike="noStrike">
                          <a:solidFill>
                            <a:srgbClr val="000000"/>
                          </a:solidFill>
                          <a:effectLst/>
                          <a:latin typeface="Arial" panose="020B0604020202020204" pitchFamily="34" charset="0"/>
                        </a:rPr>
                        <a:t>[D8-D8] Neuenhagen - Vierraden 304 [DIR] / BASECASE</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335,15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733942577"/>
                  </a:ext>
                </a:extLst>
              </a:tr>
              <a:tr h="133953">
                <a:tc>
                  <a:txBody>
                    <a:bodyPr/>
                    <a:lstStyle/>
                    <a:p>
                      <a:pPr algn="l" fontAlgn="b"/>
                      <a:r>
                        <a:rPr lang="en-US" sz="800" b="0" i="0" u="none" strike="noStrike">
                          <a:solidFill>
                            <a:srgbClr val="000000"/>
                          </a:solidFill>
                          <a:effectLst/>
                          <a:latin typeface="Arial" panose="020B0604020202020204" pitchFamily="34" charset="0"/>
                        </a:rPr>
                        <a:t>[D7-D7] Gronau  - Hanekenfaehr  GRONAU W [OPP] / N-1 Kusenhorst - Mengede - Huellen WESTFL W</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38,32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22148797"/>
                  </a:ext>
                </a:extLst>
              </a:tr>
              <a:tr h="133953">
                <a:tc>
                  <a:txBody>
                    <a:bodyPr/>
                    <a:lstStyle/>
                    <a:p>
                      <a:pPr algn="l" fontAlgn="b"/>
                      <a:r>
                        <a:rPr lang="en-US"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372,67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241%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8369567"/>
                  </a:ext>
                </a:extLst>
              </a:tr>
              <a:tr h="133953">
                <a:tc>
                  <a:txBody>
                    <a:bodyPr/>
                    <a:lstStyle/>
                    <a:p>
                      <a:pPr algn="l" fontAlgn="b"/>
                      <a:r>
                        <a:rPr lang="en-US" sz="800" b="0" i="0" u="none" strike="noStrike">
                          <a:solidFill>
                            <a:srgbClr val="000000"/>
                          </a:solidFill>
                          <a:effectLst/>
                          <a:latin typeface="Arial" panose="020B0604020202020204" pitchFamily="34" charset="0"/>
                        </a:rPr>
                        <a:t>[D2-D2] Altheim - Sittling 219 [OPP] / N-1 Altheim - Sittling 220</a:t>
                      </a:r>
                    </a:p>
                  </a:txBody>
                  <a:tcPr marL="945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372,67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12613009"/>
                  </a:ext>
                </a:extLst>
              </a:tr>
              <a:tr h="133953">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492336821"/>
                  </a:ext>
                </a:extLst>
              </a:tr>
              <a:tr h="133953">
                <a:tc>
                  <a:txBody>
                    <a:bodyPr/>
                    <a:lstStyle/>
                    <a:p>
                      <a:pPr algn="l" fontAlgn="b"/>
                      <a:r>
                        <a:rPr lang="en-US" sz="800" b="0" i="0" u="none" strike="noStrike">
                          <a:solidFill>
                            <a:srgbClr val="000000"/>
                          </a:solidFill>
                          <a:effectLst/>
                          <a:latin typeface="Arial" panose="020B0604020202020204" pitchFamily="34" charset="0"/>
                        </a:rPr>
                        <a:t>[PL-PL] Mikulowa AT1 [OPP] / N-1 Hradec - Mirovka</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94,96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938432727"/>
                  </a:ext>
                </a:extLst>
              </a:tr>
              <a:tr h="133953">
                <a:tc>
                  <a:txBody>
                    <a:bodyPr/>
                    <a:lstStyle/>
                    <a:p>
                      <a:pPr algn="l" fontAlgn="b"/>
                      <a:r>
                        <a:rPr lang="de-DE" sz="800" b="0" i="0" u="none" strike="noStrike">
                          <a:solidFill>
                            <a:srgbClr val="000000"/>
                          </a:solidFill>
                          <a:effectLst/>
                          <a:latin typeface="Arial" panose="020B0604020202020204" pitchFamily="34" charset="0"/>
                        </a:rPr>
                        <a:t>[D7-D7] Gronau - Gronau TR 441 E [OPP] / N-1 Gronau - Kusenhorst HAMALD</a:t>
                      </a:r>
                    </a:p>
                  </a:txBody>
                  <a:tcPr marL="94555"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36,98</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307439552"/>
                  </a:ext>
                </a:extLst>
              </a:tr>
            </a:tbl>
          </a:graphicData>
        </a:graphic>
      </p:graphicFrame>
    </p:spTree>
    <p:extLst>
      <p:ext uri="{BB962C8B-B14F-4D97-AF65-F5344CB8AC3E}">
        <p14:creationId xmlns:p14="http://schemas.microsoft.com/office/powerpoint/2010/main" val="4066521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BD20210121 (part III)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143</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7" name="Tabulka 6">
            <a:extLst>
              <a:ext uri="{FF2B5EF4-FFF2-40B4-BE49-F238E27FC236}">
                <a16:creationId xmlns:a16="http://schemas.microsoft.com/office/drawing/2014/main" id="{3D5CE325-428B-4A41-A904-1A37FFBC280E}"/>
              </a:ext>
            </a:extLst>
          </p:cNvPr>
          <p:cNvGraphicFramePr>
            <a:graphicFrameLocks noGrp="1"/>
          </p:cNvGraphicFramePr>
          <p:nvPr>
            <p:extLst>
              <p:ext uri="{D42A27DB-BD31-4B8C-83A1-F6EECF244321}">
                <p14:modId xmlns:p14="http://schemas.microsoft.com/office/powerpoint/2010/main" val="3759622630"/>
              </p:ext>
            </p:extLst>
          </p:nvPr>
        </p:nvGraphicFramePr>
        <p:xfrm>
          <a:off x="1469857" y="918490"/>
          <a:ext cx="6966285" cy="5760720"/>
        </p:xfrm>
        <a:graphic>
          <a:graphicData uri="http://schemas.openxmlformats.org/drawingml/2006/table">
            <a:tbl>
              <a:tblPr/>
              <a:tblGrid>
                <a:gridCol w="5412577">
                  <a:extLst>
                    <a:ext uri="{9D8B030D-6E8A-4147-A177-3AD203B41FA5}">
                      <a16:colId xmlns:a16="http://schemas.microsoft.com/office/drawing/2014/main" val="4209099329"/>
                    </a:ext>
                  </a:extLst>
                </a:gridCol>
                <a:gridCol w="1147230">
                  <a:extLst>
                    <a:ext uri="{9D8B030D-6E8A-4147-A177-3AD203B41FA5}">
                      <a16:colId xmlns:a16="http://schemas.microsoft.com/office/drawing/2014/main" val="3106012567"/>
                    </a:ext>
                  </a:extLst>
                </a:gridCol>
                <a:gridCol w="406478">
                  <a:extLst>
                    <a:ext uri="{9D8B030D-6E8A-4147-A177-3AD203B41FA5}">
                      <a16:colId xmlns:a16="http://schemas.microsoft.com/office/drawing/2014/main" val="1943033679"/>
                    </a:ext>
                  </a:extLst>
                </a:gridCol>
              </a:tblGrid>
              <a:tr h="137143">
                <a:tc>
                  <a:txBody>
                    <a:bodyPr/>
                    <a:lstStyle/>
                    <a:p>
                      <a:pPr algn="l" fontAlgn="b"/>
                      <a:r>
                        <a:rPr lang="en-US" sz="9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347,31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07614151"/>
                  </a:ext>
                </a:extLst>
              </a:tr>
              <a:tr h="137143">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963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347,31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24558875"/>
                  </a:ext>
                </a:extLst>
              </a:tr>
              <a:tr h="13714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128369739"/>
                  </a:ext>
                </a:extLst>
              </a:tr>
              <a:tr h="137143">
                <a:tc>
                  <a:txBody>
                    <a:bodyPr/>
                    <a:lstStyle/>
                    <a:p>
                      <a:pPr algn="l" fontAlgn="b"/>
                      <a:r>
                        <a:rPr lang="en-US" sz="900" b="0" i="0" u="none" strike="noStrike">
                          <a:solidFill>
                            <a:srgbClr val="000000"/>
                          </a:solidFill>
                          <a:effectLst/>
                          <a:latin typeface="Arial" panose="020B0604020202020204" pitchFamily="34" charset="0"/>
                        </a:rPr>
                        <a:t>[PL-PL] Mikulowa AT1 [OPP] / N-1 Hradec - Mirovka</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33,49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4195517798"/>
                  </a:ext>
                </a:extLst>
              </a:tr>
              <a:tr h="137143">
                <a:tc>
                  <a:txBody>
                    <a:bodyPr/>
                    <a:lstStyle/>
                    <a:p>
                      <a:pPr algn="l" fontAlgn="b"/>
                      <a:r>
                        <a:rPr lang="en-US" sz="9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344,52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34328264"/>
                  </a:ext>
                </a:extLst>
              </a:tr>
              <a:tr h="137143">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963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344,52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72767492"/>
                  </a:ext>
                </a:extLst>
              </a:tr>
              <a:tr h="13714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559103959"/>
                  </a:ext>
                </a:extLst>
              </a:tr>
              <a:tr h="137143">
                <a:tc>
                  <a:txBody>
                    <a:bodyPr/>
                    <a:lstStyle/>
                    <a:p>
                      <a:pPr algn="l" fontAlgn="b"/>
                      <a:r>
                        <a:rPr lang="en-US" sz="900" b="0" i="0" u="none" strike="noStrike">
                          <a:solidFill>
                            <a:srgbClr val="000000"/>
                          </a:solidFill>
                          <a:effectLst/>
                          <a:latin typeface="Arial" panose="020B0604020202020204" pitchFamily="34" charset="0"/>
                        </a:rPr>
                        <a:t>[PL-PL] Mikulowa AT1 [OPP] / N-1 Hradec - Mirovka</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61,9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801079493"/>
                  </a:ext>
                </a:extLst>
              </a:tr>
              <a:tr h="137143">
                <a:tc>
                  <a:txBody>
                    <a:bodyPr/>
                    <a:lstStyle/>
                    <a:p>
                      <a:pPr algn="l" fontAlgn="b"/>
                      <a:r>
                        <a:rPr lang="en-US" sz="9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276,89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6012272"/>
                  </a:ext>
                </a:extLst>
              </a:tr>
              <a:tr h="13714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963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3553220"/>
                  </a:ext>
                </a:extLst>
              </a:tr>
              <a:tr h="137143">
                <a:tc>
                  <a:txBody>
                    <a:bodyPr/>
                    <a:lstStyle/>
                    <a:p>
                      <a:pPr algn="l" fontAlgn="b"/>
                      <a:r>
                        <a:rPr lang="de-DE" sz="900" b="0" i="0" u="none" strike="noStrike">
                          <a:solidFill>
                            <a:srgbClr val="000000"/>
                          </a:solidFill>
                          <a:effectLst/>
                          <a:latin typeface="Arial" panose="020B0604020202020204" pitchFamily="34" charset="0"/>
                        </a:rPr>
                        <a:t>[D7-D7] Gronau - Gronau TR 441 E [OPP] / N-1 Gronau - Kusenhorst HAMALD</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38,47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896317434"/>
                  </a:ext>
                </a:extLst>
              </a:tr>
              <a:tr h="137143">
                <a:tc>
                  <a:txBody>
                    <a:bodyPr/>
                    <a:lstStyle/>
                    <a:p>
                      <a:pPr algn="l" fontAlgn="b"/>
                      <a:r>
                        <a:rPr lang="en-US" sz="900" b="0" i="0" u="none" strike="noStrike">
                          <a:solidFill>
                            <a:srgbClr val="000000"/>
                          </a:solidFill>
                          <a:effectLst/>
                          <a:latin typeface="Arial" panose="020B0604020202020204" pitchFamily="34" charset="0"/>
                        </a:rPr>
                        <a:t>[D2-AT] Pleinting - St. Peter 258 [DIR] [D2] / N-1 Tauern - Tauern TAPST</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276,89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486107193"/>
                  </a:ext>
                </a:extLst>
              </a:tr>
              <a:tr h="137143">
                <a:tc>
                  <a:txBody>
                    <a:bodyPr/>
                    <a:lstStyle/>
                    <a:p>
                      <a:pPr algn="l" fontAlgn="b"/>
                      <a:r>
                        <a:rPr lang="en-US" sz="9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222,12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64934981"/>
                  </a:ext>
                </a:extLst>
              </a:tr>
              <a:tr h="137143">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963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222,12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60553338"/>
                  </a:ext>
                </a:extLst>
              </a:tr>
              <a:tr h="13714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978172092"/>
                  </a:ext>
                </a:extLst>
              </a:tr>
              <a:tr h="137143">
                <a:tc>
                  <a:txBody>
                    <a:bodyPr/>
                    <a:lstStyle/>
                    <a:p>
                      <a:pPr algn="l" fontAlgn="b"/>
                      <a:r>
                        <a:rPr lang="de-DE" sz="900" b="0" i="0" u="none" strike="noStrike">
                          <a:solidFill>
                            <a:srgbClr val="000000"/>
                          </a:solidFill>
                          <a:effectLst/>
                          <a:latin typeface="Arial" panose="020B0604020202020204" pitchFamily="34" charset="0"/>
                        </a:rPr>
                        <a:t>[D8-D8] Neuenhagen - Vierraden 304 [DIR] / N-1 Hagenwerder - Mikulowa 2</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97,24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658791988"/>
                  </a:ext>
                </a:extLst>
              </a:tr>
              <a:tr h="137143">
                <a:tc>
                  <a:txBody>
                    <a:bodyPr/>
                    <a:lstStyle/>
                    <a:p>
                      <a:pPr algn="l" fontAlgn="b"/>
                      <a:r>
                        <a:rPr lang="de-DE" sz="900" b="0" i="0" u="none" strike="noStrike">
                          <a:solidFill>
                            <a:srgbClr val="000000"/>
                          </a:solidFill>
                          <a:effectLst/>
                          <a:latin typeface="Arial" panose="020B0604020202020204" pitchFamily="34" charset="0"/>
                        </a:rPr>
                        <a:t>[D7-D7] Gronau - Gronau TR 441 E [OPP] / N-1 Gronau - Kusenhorst HAMALD</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86,08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502130595"/>
                  </a:ext>
                </a:extLst>
              </a:tr>
              <a:tr h="137143">
                <a:tc>
                  <a:txBody>
                    <a:bodyPr/>
                    <a:lstStyle/>
                    <a:p>
                      <a:pPr algn="l" fontAlgn="b"/>
                      <a:r>
                        <a:rPr lang="en-US" sz="9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264,6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48098689"/>
                  </a:ext>
                </a:extLst>
              </a:tr>
              <a:tr h="137143">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963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264,6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68157370"/>
                  </a:ext>
                </a:extLst>
              </a:tr>
              <a:tr h="13714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4,59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855166273"/>
                  </a:ext>
                </a:extLst>
              </a:tr>
              <a:tr h="137143">
                <a:tc>
                  <a:txBody>
                    <a:bodyPr/>
                    <a:lstStyle/>
                    <a:p>
                      <a:pPr algn="l" fontAlgn="b"/>
                      <a:r>
                        <a:rPr lang="en-US" sz="900" b="0" i="0" u="none" strike="noStrike">
                          <a:solidFill>
                            <a:srgbClr val="000000"/>
                          </a:solidFill>
                          <a:effectLst/>
                          <a:latin typeface="Arial" panose="020B0604020202020204" pitchFamily="34" charset="0"/>
                        </a:rPr>
                        <a:t>[PL-PL] Mikulowa AT1 [OPP] / N-1 Hradec - Mirovka</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32,08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552111225"/>
                  </a:ext>
                </a:extLst>
              </a:tr>
              <a:tr h="137143">
                <a:tc>
                  <a:txBody>
                    <a:bodyPr/>
                    <a:lstStyle/>
                    <a:p>
                      <a:pPr algn="l" fontAlgn="b"/>
                      <a:r>
                        <a:rPr lang="de-DE" sz="900" b="0" i="0" u="none" strike="noStrike">
                          <a:solidFill>
                            <a:srgbClr val="000000"/>
                          </a:solidFill>
                          <a:effectLst/>
                          <a:latin typeface="Arial" panose="020B0604020202020204" pitchFamily="34" charset="0"/>
                        </a:rPr>
                        <a:t>[D7-D7] Gronau - Gronau TR 441 E [OPP] / N-1 Gronau - Kusenhorst HAMALD</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161,06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493214172"/>
                  </a:ext>
                </a:extLst>
              </a:tr>
              <a:tr h="137143">
                <a:tc>
                  <a:txBody>
                    <a:bodyPr/>
                    <a:lstStyle/>
                    <a:p>
                      <a:pPr algn="l" fontAlgn="b"/>
                      <a:r>
                        <a:rPr lang="en-US" sz="9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311,77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08898449"/>
                  </a:ext>
                </a:extLst>
              </a:tr>
              <a:tr h="137143">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963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311,77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3837792"/>
                  </a:ext>
                </a:extLst>
              </a:tr>
              <a:tr h="13714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6,47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91804299"/>
                  </a:ext>
                </a:extLst>
              </a:tr>
              <a:tr h="137143">
                <a:tc>
                  <a:txBody>
                    <a:bodyPr/>
                    <a:lstStyle/>
                    <a:p>
                      <a:pPr algn="l" fontAlgn="b"/>
                      <a:r>
                        <a:rPr lang="en-US" sz="900" b="0" i="0" u="none" strike="noStrike">
                          <a:solidFill>
                            <a:srgbClr val="000000"/>
                          </a:solidFill>
                          <a:effectLst/>
                          <a:latin typeface="Arial" panose="020B0604020202020204" pitchFamily="34" charset="0"/>
                        </a:rPr>
                        <a:t>[PL-PL] Mikulowa AT1 [OPP] / N-1 Hradec - Mirovka</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56,4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721351343"/>
                  </a:ext>
                </a:extLst>
              </a:tr>
              <a:tr h="137143">
                <a:tc>
                  <a:txBody>
                    <a:bodyPr/>
                    <a:lstStyle/>
                    <a:p>
                      <a:pPr algn="l" fontAlgn="b"/>
                      <a:r>
                        <a:rPr lang="de-DE" sz="900" b="0" i="0" u="none" strike="noStrike">
                          <a:solidFill>
                            <a:srgbClr val="000000"/>
                          </a:solidFill>
                          <a:effectLst/>
                          <a:latin typeface="Arial" panose="020B0604020202020204" pitchFamily="34" charset="0"/>
                        </a:rPr>
                        <a:t>[D7-D7] Gronau - Gronau TR 441 E [OPP] / N-1 Gronau - Kusenhorst HAMALD</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229,53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899170713"/>
                  </a:ext>
                </a:extLst>
              </a:tr>
              <a:tr h="137143">
                <a:tc>
                  <a:txBody>
                    <a:bodyPr/>
                    <a:lstStyle/>
                    <a:p>
                      <a:pPr algn="l" fontAlgn="b"/>
                      <a:r>
                        <a:rPr lang="en-US" sz="9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363,31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6824736"/>
                  </a:ext>
                </a:extLst>
              </a:tr>
              <a:tr h="137143">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963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363,31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111704"/>
                  </a:ext>
                </a:extLst>
              </a:tr>
              <a:tr h="13714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3,81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4285248371"/>
                  </a:ext>
                </a:extLst>
              </a:tr>
              <a:tr h="137143">
                <a:tc>
                  <a:txBody>
                    <a:bodyPr/>
                    <a:lstStyle/>
                    <a:p>
                      <a:pPr algn="l" fontAlgn="b"/>
                      <a:r>
                        <a:rPr lang="de-DE" sz="900" b="0" i="0" u="none" strike="noStrike">
                          <a:solidFill>
                            <a:srgbClr val="000000"/>
                          </a:solidFill>
                          <a:effectLst/>
                          <a:latin typeface="Arial" panose="020B0604020202020204" pitchFamily="34" charset="0"/>
                        </a:rPr>
                        <a:t>[D7-D7] Gronau - Gronau TR 441 E [OPP] / N-1 Gronau - Kusenhorst HAMALD</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127,15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555155109"/>
                  </a:ext>
                </a:extLst>
              </a:tr>
              <a:tr h="137143">
                <a:tc>
                  <a:txBody>
                    <a:bodyPr/>
                    <a:lstStyle/>
                    <a:p>
                      <a:pPr algn="l" fontAlgn="b"/>
                      <a:r>
                        <a:rPr lang="en-US" sz="9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1950147"/>
                  </a:ext>
                </a:extLst>
              </a:tr>
              <a:tr h="137143">
                <a:tc>
                  <a:txBody>
                    <a:bodyPr/>
                    <a:lstStyle/>
                    <a:p>
                      <a:pPr algn="l" fontAlgn="b"/>
                      <a:r>
                        <a:rPr lang="de-DE" sz="900" b="0" i="0" u="none" strike="noStrike">
                          <a:solidFill>
                            <a:srgbClr val="000000"/>
                          </a:solidFill>
                          <a:effectLst/>
                          <a:latin typeface="Arial" panose="020B0604020202020204" pitchFamily="34" charset="0"/>
                        </a:rPr>
                        <a:t>[D7-D7] Y Paffendorf - Oberzier  SECHTM N [DIR] / N-1 Sechtem - Paffendorf - Oberzier SECHTM S</a:t>
                      </a:r>
                    </a:p>
                  </a:txBody>
                  <a:tcPr marL="963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22,46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3178773"/>
                  </a:ext>
                </a:extLst>
              </a:tr>
              <a:tr h="137143">
                <a:tc>
                  <a:txBody>
                    <a:bodyPr/>
                    <a:lstStyle/>
                    <a:p>
                      <a:pPr algn="l" fontAlgn="b"/>
                      <a:r>
                        <a:rPr lang="en-US" sz="900" b="0" i="0" u="none" strike="noStrike">
                          <a:solidFill>
                            <a:srgbClr val="000000"/>
                          </a:solidFill>
                          <a:effectLst/>
                          <a:latin typeface="Arial" panose="020B0604020202020204" pitchFamily="34" charset="0"/>
                        </a:rPr>
                        <a:t>[D2-D2] Altheim - Sittling 219 [OPP] / N-1 Altheim - Sittling 220</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334,5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977326629"/>
                  </a:ext>
                </a:extLst>
              </a:tr>
              <a:tr h="137143">
                <a:tc>
                  <a:txBody>
                    <a:bodyPr/>
                    <a:lstStyle/>
                    <a:p>
                      <a:pPr algn="l" fontAlgn="b"/>
                      <a:r>
                        <a:rPr lang="de-DE" sz="900" b="0" i="0" u="none" strike="noStrike">
                          <a:solidFill>
                            <a:srgbClr val="000000"/>
                          </a:solidFill>
                          <a:effectLst/>
                          <a:latin typeface="Arial" panose="020B0604020202020204" pitchFamily="34" charset="0"/>
                        </a:rPr>
                        <a:t>[D7-D7] Gronau - Gronau TR 441 E [OPP] / N-1 Gronau - Kusenhorst HAMALD</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193,21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674078205"/>
                  </a:ext>
                </a:extLst>
              </a:tr>
              <a:tr h="137143">
                <a:tc>
                  <a:txBody>
                    <a:bodyPr/>
                    <a:lstStyle/>
                    <a:p>
                      <a:pPr algn="l" fontAlgn="b"/>
                      <a:r>
                        <a:rPr lang="en-US" sz="9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172,45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57808140"/>
                  </a:ext>
                </a:extLst>
              </a:tr>
              <a:tr h="137143">
                <a:tc>
                  <a:txBody>
                    <a:bodyPr/>
                    <a:lstStyle/>
                    <a:p>
                      <a:pPr algn="l" fontAlgn="b"/>
                      <a:r>
                        <a:rPr lang="en-US" sz="900" b="0" i="0" u="none" strike="noStrike">
                          <a:solidFill>
                            <a:srgbClr val="000000"/>
                          </a:solidFill>
                          <a:effectLst/>
                          <a:latin typeface="Arial" panose="020B0604020202020204" pitchFamily="34" charset="0"/>
                        </a:rPr>
                        <a:t>[AT-D2] St. Peter 2 - Pleinting 258 [OPP] [AT] / N-1 Pleinting - Pirach 257</a:t>
                      </a:r>
                    </a:p>
                  </a:txBody>
                  <a:tcPr marL="963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131,05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4464007"/>
                  </a:ext>
                </a:extLst>
              </a:tr>
              <a:tr h="274287">
                <a:tc>
                  <a:txBody>
                    <a:bodyPr/>
                    <a:lstStyle/>
                    <a:p>
                      <a:pPr algn="l" fontAlgn="b"/>
                      <a:r>
                        <a:rPr lang="en-US" sz="900" b="0" i="0" u="none" strike="noStrike">
                          <a:solidFill>
                            <a:srgbClr val="000000"/>
                          </a:solidFill>
                          <a:effectLst/>
                          <a:latin typeface="Arial" panose="020B0604020202020204" pitchFamily="34" charset="0"/>
                        </a:rPr>
                        <a:t>[D2-D7] Grosskrotzenburg - Urberach  UMAIN N2 [DIR] [D7] / N-1 Dettingen - Grosskrotzenburg UMAIN S1</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59,48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766963351"/>
                  </a:ext>
                </a:extLst>
              </a:tr>
              <a:tr h="137143">
                <a:tc>
                  <a:txBody>
                    <a:bodyPr/>
                    <a:lstStyle/>
                    <a:p>
                      <a:pPr algn="l" fontAlgn="b"/>
                      <a:r>
                        <a:rPr lang="en-US" sz="900" b="0" i="0" u="none" strike="noStrike">
                          <a:solidFill>
                            <a:srgbClr val="000000"/>
                          </a:solidFill>
                          <a:effectLst/>
                          <a:latin typeface="Arial" panose="020B0604020202020204" pitchFamily="34" charset="0"/>
                        </a:rPr>
                        <a:t>[SK-PL] Lemesany - Krosno Iskrz 2 [DIR] [PL] / N-1 Lemesany - Krosno Iskrz 1</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40,67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943818931"/>
                  </a:ext>
                </a:extLst>
              </a:tr>
              <a:tr h="13714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5,21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4185035117"/>
                  </a:ext>
                </a:extLst>
              </a:tr>
              <a:tr h="137143">
                <a:tc>
                  <a:txBody>
                    <a:bodyPr/>
                    <a:lstStyle/>
                    <a:p>
                      <a:pPr algn="l" fontAlgn="b"/>
                      <a:r>
                        <a:rPr lang="de-DE" sz="900" b="0" i="0" u="none" strike="noStrike">
                          <a:solidFill>
                            <a:srgbClr val="000000"/>
                          </a:solidFill>
                          <a:effectLst/>
                          <a:latin typeface="Arial" panose="020B0604020202020204" pitchFamily="34" charset="0"/>
                        </a:rPr>
                        <a:t>[D7-D7] Gronau - Gronau TR 441 E [OPP] / N-1 Gronau - Kusenhorst HAMALD</a:t>
                      </a:r>
                    </a:p>
                  </a:txBody>
                  <a:tcPr marL="96308"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172,45</a:t>
                      </a: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706941863"/>
                  </a:ext>
                </a:extLst>
              </a:tr>
            </a:tbl>
          </a:graphicData>
        </a:graphic>
      </p:graphicFrame>
    </p:spTree>
    <p:extLst>
      <p:ext uri="{BB962C8B-B14F-4D97-AF65-F5344CB8AC3E}">
        <p14:creationId xmlns:p14="http://schemas.microsoft.com/office/powerpoint/2010/main" val="40513677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BD20210129 (part 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144</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4" name="Tabulka 3">
            <a:extLst>
              <a:ext uri="{FF2B5EF4-FFF2-40B4-BE49-F238E27FC236}">
                <a16:creationId xmlns:a16="http://schemas.microsoft.com/office/drawing/2014/main" id="{FBC0E9F8-1B82-4592-A1D0-0A6C9490682F}"/>
              </a:ext>
            </a:extLst>
          </p:cNvPr>
          <p:cNvGraphicFramePr>
            <a:graphicFrameLocks noGrp="1"/>
          </p:cNvGraphicFramePr>
          <p:nvPr>
            <p:extLst>
              <p:ext uri="{D42A27DB-BD31-4B8C-83A1-F6EECF244321}">
                <p14:modId xmlns:p14="http://schemas.microsoft.com/office/powerpoint/2010/main" val="2375722990"/>
              </p:ext>
            </p:extLst>
          </p:nvPr>
        </p:nvGraphicFramePr>
        <p:xfrm>
          <a:off x="1800000" y="918490"/>
          <a:ext cx="6119999" cy="5605190"/>
        </p:xfrm>
        <a:graphic>
          <a:graphicData uri="http://schemas.openxmlformats.org/drawingml/2006/table">
            <a:tbl>
              <a:tblPr/>
              <a:tblGrid>
                <a:gridCol w="4440396">
                  <a:extLst>
                    <a:ext uri="{9D8B030D-6E8A-4147-A177-3AD203B41FA5}">
                      <a16:colId xmlns:a16="http://schemas.microsoft.com/office/drawing/2014/main" val="3056387160"/>
                    </a:ext>
                  </a:extLst>
                </a:gridCol>
                <a:gridCol w="1240189">
                  <a:extLst>
                    <a:ext uri="{9D8B030D-6E8A-4147-A177-3AD203B41FA5}">
                      <a16:colId xmlns:a16="http://schemas.microsoft.com/office/drawing/2014/main" val="1949673117"/>
                    </a:ext>
                  </a:extLst>
                </a:gridCol>
                <a:gridCol w="439414">
                  <a:extLst>
                    <a:ext uri="{9D8B030D-6E8A-4147-A177-3AD203B41FA5}">
                      <a16:colId xmlns:a16="http://schemas.microsoft.com/office/drawing/2014/main" val="3420695126"/>
                    </a:ext>
                  </a:extLst>
                </a:gridCol>
              </a:tblGrid>
              <a:tr h="147505">
                <a:tc>
                  <a:txBody>
                    <a:bodyPr/>
                    <a:lstStyle/>
                    <a:p>
                      <a:pPr algn="l" fontAlgn="b"/>
                      <a:r>
                        <a:rPr lang="en-US" sz="9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9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9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17625415"/>
                  </a:ext>
                </a:extLst>
              </a:tr>
              <a:tr h="147505">
                <a:tc>
                  <a:txBody>
                    <a:bodyPr/>
                    <a:lstStyle/>
                    <a:p>
                      <a:pPr algn="l" fontAlgn="b"/>
                      <a:r>
                        <a:rPr lang="en-US" sz="900" b="1"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10,42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142%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9688674"/>
                  </a:ext>
                </a:extLst>
              </a:tr>
              <a:tr h="147505">
                <a:tc>
                  <a:txBody>
                    <a:bodyPr/>
                    <a:lstStyle/>
                    <a:p>
                      <a:pPr algn="l" fontAlgn="b"/>
                      <a:r>
                        <a:rPr lang="en-US" sz="900" b="0" i="0" u="none" strike="noStrike">
                          <a:solidFill>
                            <a:srgbClr val="000000"/>
                          </a:solidFill>
                          <a:effectLst/>
                          <a:latin typeface="Arial" panose="020B0604020202020204" pitchFamily="34" charset="0"/>
                        </a:rPr>
                        <a:t>[D7-FR] Ensdorf - Vigy VIGY2 S [OPP] [FR] / N-1 Ensdorf - Vigy VIGY1 N</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23651596"/>
                  </a:ext>
                </a:extLst>
              </a:tr>
              <a:tr h="147505">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1,48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949634329"/>
                  </a:ext>
                </a:extLst>
              </a:tr>
              <a:tr h="147505">
                <a:tc>
                  <a:txBody>
                    <a:bodyPr/>
                    <a:lstStyle/>
                    <a:p>
                      <a:pPr algn="l" fontAlgn="b"/>
                      <a:r>
                        <a:rPr lang="en-US" sz="9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4562840"/>
                  </a:ext>
                </a:extLst>
              </a:tr>
              <a:tr h="147505">
                <a:tc>
                  <a:txBody>
                    <a:bodyPr/>
                    <a:lstStyle/>
                    <a:p>
                      <a:pPr algn="l" fontAlgn="b"/>
                      <a:r>
                        <a:rPr lang="en-US" sz="900" b="0" i="0" u="none" strike="noStrike">
                          <a:solidFill>
                            <a:srgbClr val="000000"/>
                          </a:solidFill>
                          <a:effectLst/>
                          <a:latin typeface="Arial" panose="020B0604020202020204" pitchFamily="34" charset="0"/>
                        </a:rPr>
                        <a:t>[D7-FR] Ensdorf - Vigy VIGY2 S [OPP] [FR] / N-1 Ensdorf - Vigy VIGY1 N</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23,03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36027868"/>
                  </a:ext>
                </a:extLst>
              </a:tr>
              <a:tr h="147505">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3,27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037195068"/>
                  </a:ext>
                </a:extLst>
              </a:tr>
              <a:tr h="147505">
                <a:tc>
                  <a:txBody>
                    <a:bodyPr/>
                    <a:lstStyle/>
                    <a:p>
                      <a:pPr algn="l" fontAlgn="b"/>
                      <a:r>
                        <a:rPr lang="en-US" sz="9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48,37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7194130"/>
                  </a:ext>
                </a:extLst>
              </a:tr>
              <a:tr h="147505">
                <a:tc>
                  <a:txBody>
                    <a:bodyPr/>
                    <a:lstStyle/>
                    <a:p>
                      <a:pPr algn="l" fontAlgn="b"/>
                      <a:r>
                        <a:rPr lang="en-US" sz="900" b="0" i="0" u="none" strike="noStrike">
                          <a:solidFill>
                            <a:srgbClr val="000000"/>
                          </a:solidFill>
                          <a:effectLst/>
                          <a:latin typeface="Arial" panose="020B0604020202020204" pitchFamily="34" charset="0"/>
                        </a:rPr>
                        <a:t>[FR-D7] Vigy - Ensdorf  VIGY2 S [DIR] [D7] / N-1 Ensdorf - Vigy VIGY1 N</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48,37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6160208"/>
                  </a:ext>
                </a:extLst>
              </a:tr>
              <a:tr h="147505">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6,87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975912576"/>
                  </a:ext>
                </a:extLst>
              </a:tr>
              <a:tr h="147505">
                <a:tc>
                  <a:txBody>
                    <a:bodyPr/>
                    <a:lstStyle/>
                    <a:p>
                      <a:pPr algn="l" fontAlgn="b"/>
                      <a:r>
                        <a:rPr lang="en-US" sz="9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61,7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41384808"/>
                  </a:ext>
                </a:extLst>
              </a:tr>
              <a:tr h="147505">
                <a:tc>
                  <a:txBody>
                    <a:bodyPr/>
                    <a:lstStyle/>
                    <a:p>
                      <a:pPr algn="l" fontAlgn="b"/>
                      <a:r>
                        <a:rPr lang="en-US" sz="900" b="0" i="0" u="none" strike="noStrike">
                          <a:solidFill>
                            <a:srgbClr val="000000"/>
                          </a:solidFill>
                          <a:effectLst/>
                          <a:latin typeface="Arial" panose="020B0604020202020204" pitchFamily="34" charset="0"/>
                        </a:rPr>
                        <a:t>[FR-D7] Vigy - Ensdorf  VIGY2 S [DIR] [D7] / N-1 Ensdorf - Vigy VIGY1 N</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61,7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73501917"/>
                  </a:ext>
                </a:extLst>
              </a:tr>
              <a:tr h="147505">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8,77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981832429"/>
                  </a:ext>
                </a:extLst>
              </a:tr>
              <a:tr h="147505">
                <a:tc>
                  <a:txBody>
                    <a:bodyPr/>
                    <a:lstStyle/>
                    <a:p>
                      <a:pPr algn="l" fontAlgn="b"/>
                      <a:r>
                        <a:rPr lang="en-US" sz="9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45,22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2081764"/>
                  </a:ext>
                </a:extLst>
              </a:tr>
              <a:tr h="147505">
                <a:tc>
                  <a:txBody>
                    <a:bodyPr/>
                    <a:lstStyle/>
                    <a:p>
                      <a:pPr algn="l" fontAlgn="b"/>
                      <a:r>
                        <a:rPr lang="en-US" sz="900" b="0" i="0" u="none" strike="noStrike">
                          <a:solidFill>
                            <a:srgbClr val="000000"/>
                          </a:solidFill>
                          <a:effectLst/>
                          <a:latin typeface="Arial" panose="020B0604020202020204" pitchFamily="34" charset="0"/>
                        </a:rPr>
                        <a:t>[FR-D7] Vigy - Ensdorf  VIGY1 N [DIR] [D7] / N-1 Ensdorf - Vigy VIGY2 S</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45,22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5792538"/>
                  </a:ext>
                </a:extLst>
              </a:tr>
              <a:tr h="147505">
                <a:tc>
                  <a:txBody>
                    <a:bodyPr/>
                    <a:lstStyle/>
                    <a:p>
                      <a:pPr algn="l" fontAlgn="b"/>
                      <a:r>
                        <a:rPr lang="en-US" sz="900" b="0" i="0" u="none" strike="noStrike">
                          <a:solidFill>
                            <a:srgbClr val="000000"/>
                          </a:solidFill>
                          <a:effectLst/>
                          <a:latin typeface="Arial" panose="020B0604020202020204" pitchFamily="34" charset="0"/>
                        </a:rPr>
                        <a:t>[PL-PL] Mikulowa AT1 [OPP] / N-1 Vierraden - Krajnik 2</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23,84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020745560"/>
                  </a:ext>
                </a:extLst>
              </a:tr>
              <a:tr h="147505">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6,31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497114051"/>
                  </a:ext>
                </a:extLst>
              </a:tr>
              <a:tr h="147505">
                <a:tc>
                  <a:txBody>
                    <a:bodyPr/>
                    <a:lstStyle/>
                    <a:p>
                      <a:pPr algn="l" fontAlgn="b"/>
                      <a:r>
                        <a:rPr lang="en-US" sz="9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131,93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45540386"/>
                  </a:ext>
                </a:extLst>
              </a:tr>
              <a:tr h="147505">
                <a:tc>
                  <a:txBody>
                    <a:bodyPr/>
                    <a:lstStyle/>
                    <a:p>
                      <a:pPr algn="l" fontAlgn="b"/>
                      <a:r>
                        <a:rPr lang="en-US" sz="900" b="0" i="0" u="none" strike="noStrike">
                          <a:solidFill>
                            <a:srgbClr val="000000"/>
                          </a:solidFill>
                          <a:effectLst/>
                          <a:latin typeface="Arial" panose="020B0604020202020204" pitchFamily="34" charset="0"/>
                        </a:rPr>
                        <a:t>[BE-BE] PST Van Eyck 2 [OPP] / N-1 [BE-BE] PST Van Eyck 1</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22495012"/>
                  </a:ext>
                </a:extLst>
              </a:tr>
              <a:tr h="147505">
                <a:tc>
                  <a:txBody>
                    <a:bodyPr/>
                    <a:lstStyle/>
                    <a:p>
                      <a:pPr algn="l" fontAlgn="b"/>
                      <a:r>
                        <a:rPr lang="en-US" sz="900" b="0" i="0" u="none" strike="noStrike">
                          <a:solidFill>
                            <a:srgbClr val="000000"/>
                          </a:solidFill>
                          <a:effectLst/>
                          <a:latin typeface="Arial" panose="020B0604020202020204" pitchFamily="34" charset="0"/>
                        </a:rPr>
                        <a:t>[PL-PL] Mikulowa AT1 [OPP] / N-1 Polkowice AT3</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131,93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435679223"/>
                  </a:ext>
                </a:extLst>
              </a:tr>
              <a:tr h="147505">
                <a:tc>
                  <a:txBody>
                    <a:bodyPr/>
                    <a:lstStyle/>
                    <a:p>
                      <a:pPr algn="l" fontAlgn="b"/>
                      <a:r>
                        <a:rPr lang="en-US" sz="9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40,92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65706327"/>
                  </a:ext>
                </a:extLst>
              </a:tr>
              <a:tr h="147505">
                <a:tc>
                  <a:txBody>
                    <a:bodyPr/>
                    <a:lstStyle/>
                    <a:p>
                      <a:pPr algn="l" fontAlgn="b"/>
                      <a:r>
                        <a:rPr lang="en-US" sz="900" b="0" i="0" u="none" strike="noStrike">
                          <a:solidFill>
                            <a:srgbClr val="000000"/>
                          </a:solidFill>
                          <a:effectLst/>
                          <a:latin typeface="Arial" panose="020B0604020202020204" pitchFamily="34" charset="0"/>
                        </a:rPr>
                        <a:t>[PL-PL] Mikulowa AT1 [OPP] / N-1 Mikulowa AT2</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33,68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1372844"/>
                  </a:ext>
                </a:extLst>
              </a:tr>
              <a:tr h="147505">
                <a:tc>
                  <a:txBody>
                    <a:bodyPr/>
                    <a:lstStyle/>
                    <a:p>
                      <a:pPr algn="l" fontAlgn="b"/>
                      <a:r>
                        <a:rPr lang="en-US" sz="900" b="0" i="0" u="none" strike="noStrike">
                          <a:solidFill>
                            <a:srgbClr val="000000"/>
                          </a:solidFill>
                          <a:effectLst/>
                          <a:latin typeface="Arial" panose="020B0604020202020204" pitchFamily="34" charset="0"/>
                        </a:rPr>
                        <a:t>[D2-AT] Pleinting - St. Peter 258 [DIR] [D2] / N-1 Tauern - Tauern TAPST</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40,92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292835564"/>
                  </a:ext>
                </a:extLst>
              </a:tr>
              <a:tr h="147505">
                <a:tc>
                  <a:txBody>
                    <a:bodyPr/>
                    <a:lstStyle/>
                    <a:p>
                      <a:pPr algn="l" fontAlgn="b"/>
                      <a:r>
                        <a:rPr lang="en-US" sz="900" b="0" i="0" u="none" strike="noStrike">
                          <a:solidFill>
                            <a:srgbClr val="000000"/>
                          </a:solidFill>
                          <a:effectLst/>
                          <a:latin typeface="Arial" panose="020B0604020202020204" pitchFamily="34" charset="0"/>
                        </a:rPr>
                        <a:t>[BE-BE] PST Van Eyck 2 [OPP] / N-1 [BE-BE] Lillo - Zandvliet 380.66</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343619888"/>
                  </a:ext>
                </a:extLst>
              </a:tr>
              <a:tr h="147505">
                <a:tc>
                  <a:txBody>
                    <a:bodyPr/>
                    <a:lstStyle/>
                    <a:p>
                      <a:pPr algn="l" fontAlgn="b"/>
                      <a:r>
                        <a:rPr lang="en-US" sz="9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84662613"/>
                  </a:ext>
                </a:extLst>
              </a:tr>
              <a:tr h="147505">
                <a:tc>
                  <a:txBody>
                    <a:bodyPr/>
                    <a:lstStyle/>
                    <a:p>
                      <a:pPr algn="l" fontAlgn="b"/>
                      <a:r>
                        <a:rPr lang="en-US" sz="900" b="0" i="0" u="none" strike="noStrike">
                          <a:solidFill>
                            <a:srgbClr val="000000"/>
                          </a:solidFill>
                          <a:effectLst/>
                          <a:latin typeface="Arial" panose="020B0604020202020204" pitchFamily="34" charset="0"/>
                        </a:rPr>
                        <a:t>[PL-PL] Mikulowa AT1 [OPP] / N-1 Polkowice AT3</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4077830"/>
                  </a:ext>
                </a:extLst>
              </a:tr>
              <a:tr h="147505">
                <a:tc>
                  <a:txBody>
                    <a:bodyPr/>
                    <a:lstStyle/>
                    <a:p>
                      <a:pPr algn="l" fontAlgn="b"/>
                      <a:r>
                        <a:rPr lang="en-US" sz="900" b="0" i="0" u="none" strike="noStrike">
                          <a:solidFill>
                            <a:srgbClr val="000000"/>
                          </a:solidFill>
                          <a:effectLst/>
                          <a:latin typeface="Arial" panose="020B0604020202020204" pitchFamily="34" charset="0"/>
                        </a:rPr>
                        <a:t>[BE-BE] PST Van Eyck 2 [OPP] / N-1 [BE-BE] Lillo - Zandvliet 380.66</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0,24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4086570573"/>
                  </a:ext>
                </a:extLst>
              </a:tr>
              <a:tr h="147505">
                <a:tc>
                  <a:txBody>
                    <a:bodyPr/>
                    <a:lstStyle/>
                    <a:p>
                      <a:pPr algn="l" fontAlgn="b"/>
                      <a:r>
                        <a:rPr lang="en-US" sz="9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90,37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39283872"/>
                  </a:ext>
                </a:extLst>
              </a:tr>
              <a:tr h="14750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77826376"/>
                  </a:ext>
                </a:extLst>
              </a:tr>
              <a:tr h="147505">
                <a:tc>
                  <a:txBody>
                    <a:bodyPr/>
                    <a:lstStyle/>
                    <a:p>
                      <a:pPr algn="l" fontAlgn="b"/>
                      <a:r>
                        <a:rPr lang="en-US" sz="900" b="0" i="0" u="none" strike="noStrike">
                          <a:solidFill>
                            <a:srgbClr val="000000"/>
                          </a:solidFill>
                          <a:effectLst/>
                          <a:latin typeface="Arial" panose="020B0604020202020204" pitchFamily="34" charset="0"/>
                        </a:rPr>
                        <a:t>[PL-PL] Mikulowa AT1 [OPP] / N-1 Mikulowa AT2</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90,37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106893472"/>
                  </a:ext>
                </a:extLst>
              </a:tr>
              <a:tr h="147505">
                <a:tc>
                  <a:txBody>
                    <a:bodyPr/>
                    <a:lstStyle/>
                    <a:p>
                      <a:pPr algn="l" fontAlgn="b"/>
                      <a:r>
                        <a:rPr lang="en-US"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74,31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77832796"/>
                  </a:ext>
                </a:extLst>
              </a:tr>
              <a:tr h="14750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08385890"/>
                  </a:ext>
                </a:extLst>
              </a:tr>
              <a:tr h="147505">
                <a:tc>
                  <a:txBody>
                    <a:bodyPr/>
                    <a:lstStyle/>
                    <a:p>
                      <a:pPr algn="l" fontAlgn="b"/>
                      <a:r>
                        <a:rPr lang="en-US" sz="900" b="0" i="0" u="none" strike="noStrike">
                          <a:solidFill>
                            <a:srgbClr val="000000"/>
                          </a:solidFill>
                          <a:effectLst/>
                          <a:latin typeface="Arial" panose="020B0604020202020204" pitchFamily="34" charset="0"/>
                        </a:rPr>
                        <a:t>[PL-PL] Mikulowa AT1 [OPP] / N-1 Mikulowa AT2</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74,31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831694478"/>
                  </a:ext>
                </a:extLst>
              </a:tr>
              <a:tr h="147505">
                <a:tc>
                  <a:txBody>
                    <a:bodyPr/>
                    <a:lstStyle/>
                    <a:p>
                      <a:pPr algn="l" fontAlgn="b"/>
                      <a:r>
                        <a:rPr lang="en-US" sz="900" b="0" i="0" u="none" strike="noStrike">
                          <a:solidFill>
                            <a:srgbClr val="000000"/>
                          </a:solidFill>
                          <a:effectLst/>
                          <a:latin typeface="Arial" panose="020B0604020202020204" pitchFamily="34" charset="0"/>
                        </a:rPr>
                        <a:t>[D2-AT] Pleinting - St. Peter 258 [DIR] [D2] / N-1 Tauern - Tauern TAPST</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8,64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082162044"/>
                  </a:ext>
                </a:extLst>
              </a:tr>
              <a:tr h="147505">
                <a:tc>
                  <a:txBody>
                    <a:bodyPr/>
                    <a:lstStyle/>
                    <a:p>
                      <a:pPr algn="l" fontAlgn="b"/>
                      <a:r>
                        <a:rPr lang="en-US"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86,73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4493794"/>
                  </a:ext>
                </a:extLst>
              </a:tr>
              <a:tr h="147505">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1041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14198063"/>
                  </a:ext>
                </a:extLst>
              </a:tr>
              <a:tr h="147505">
                <a:tc>
                  <a:txBody>
                    <a:bodyPr/>
                    <a:lstStyle/>
                    <a:p>
                      <a:pPr algn="l" fontAlgn="b"/>
                      <a:r>
                        <a:rPr lang="en-US" sz="900" b="0" i="0" u="none" strike="noStrike">
                          <a:solidFill>
                            <a:srgbClr val="000000"/>
                          </a:solidFill>
                          <a:effectLst/>
                          <a:latin typeface="Arial" panose="020B0604020202020204" pitchFamily="34" charset="0"/>
                        </a:rPr>
                        <a:t>[PL-PL] Mikulowa AT1 [OPP] / N-1 Mikulowa AT2</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86,73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924331002"/>
                  </a:ext>
                </a:extLst>
              </a:tr>
              <a:tr h="147505">
                <a:tc>
                  <a:txBody>
                    <a:bodyPr/>
                    <a:lstStyle/>
                    <a:p>
                      <a:pPr algn="l" fontAlgn="b"/>
                      <a:r>
                        <a:rPr lang="en-US" sz="900" b="0" i="0" u="none" strike="noStrike">
                          <a:solidFill>
                            <a:srgbClr val="000000"/>
                          </a:solidFill>
                          <a:effectLst/>
                          <a:latin typeface="Arial" panose="020B0604020202020204" pitchFamily="34" charset="0"/>
                        </a:rPr>
                        <a:t>[D2-AT] Pleinting - St. Peter 258 [DIR] [D2] / N-1 Tauern - Tauern TAPST</a:t>
                      </a:r>
                    </a:p>
                  </a:txBody>
                  <a:tcPr marL="10412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27,86</a:t>
                      </a: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964139689"/>
                  </a:ext>
                </a:extLst>
              </a:tr>
            </a:tbl>
          </a:graphicData>
        </a:graphic>
      </p:graphicFrame>
    </p:spTree>
    <p:extLst>
      <p:ext uri="{BB962C8B-B14F-4D97-AF65-F5344CB8AC3E}">
        <p14:creationId xmlns:p14="http://schemas.microsoft.com/office/powerpoint/2010/main" val="4126016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BD20210129 (part II)</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145</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F7A1AF59-1E3D-4AA8-B941-3E7005D511C3}"/>
              </a:ext>
            </a:extLst>
          </p:cNvPr>
          <p:cNvGraphicFramePr>
            <a:graphicFrameLocks noGrp="1"/>
          </p:cNvGraphicFramePr>
          <p:nvPr>
            <p:extLst>
              <p:ext uri="{D42A27DB-BD31-4B8C-83A1-F6EECF244321}">
                <p14:modId xmlns:p14="http://schemas.microsoft.com/office/powerpoint/2010/main" val="2668829336"/>
              </p:ext>
            </p:extLst>
          </p:nvPr>
        </p:nvGraphicFramePr>
        <p:xfrm>
          <a:off x="1474768" y="893590"/>
          <a:ext cx="7200000" cy="5726655"/>
        </p:xfrm>
        <a:graphic>
          <a:graphicData uri="http://schemas.openxmlformats.org/drawingml/2006/table">
            <a:tbl>
              <a:tblPr/>
              <a:tblGrid>
                <a:gridCol w="5223996">
                  <a:extLst>
                    <a:ext uri="{9D8B030D-6E8A-4147-A177-3AD203B41FA5}">
                      <a16:colId xmlns:a16="http://schemas.microsoft.com/office/drawing/2014/main" val="520505773"/>
                    </a:ext>
                  </a:extLst>
                </a:gridCol>
                <a:gridCol w="1459046">
                  <a:extLst>
                    <a:ext uri="{9D8B030D-6E8A-4147-A177-3AD203B41FA5}">
                      <a16:colId xmlns:a16="http://schemas.microsoft.com/office/drawing/2014/main" val="2501901532"/>
                    </a:ext>
                  </a:extLst>
                </a:gridCol>
                <a:gridCol w="516958">
                  <a:extLst>
                    <a:ext uri="{9D8B030D-6E8A-4147-A177-3AD203B41FA5}">
                      <a16:colId xmlns:a16="http://schemas.microsoft.com/office/drawing/2014/main" val="2549919469"/>
                    </a:ext>
                  </a:extLst>
                </a:gridCol>
              </a:tblGrid>
              <a:tr h="173535">
                <a:tc>
                  <a:txBody>
                    <a:bodyPr/>
                    <a:lstStyle/>
                    <a:p>
                      <a:pPr algn="l" fontAlgn="b"/>
                      <a:r>
                        <a:rPr lang="en-US" sz="11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127,46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22959720"/>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Polkowice AT3</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127,46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01351668"/>
                  </a:ext>
                </a:extLst>
              </a:tr>
              <a:tr h="173535">
                <a:tc>
                  <a:txBody>
                    <a:bodyPr/>
                    <a:lstStyle/>
                    <a:p>
                      <a:pPr algn="l" fontAlgn="b"/>
                      <a:r>
                        <a:rPr lang="en-US" sz="1100" b="0" i="0" u="none" strike="noStrike">
                          <a:solidFill>
                            <a:srgbClr val="000000"/>
                          </a:solidFill>
                          <a:effectLst/>
                          <a:latin typeface="Arial" panose="020B0604020202020204" pitchFamily="34" charset="0"/>
                        </a:rPr>
                        <a:t>DE_AL_import / BASECASE</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576870013"/>
                  </a:ext>
                </a:extLst>
              </a:tr>
              <a:tr h="173535">
                <a:tc>
                  <a:txBody>
                    <a:bodyPr/>
                    <a:lstStyle/>
                    <a:p>
                      <a:pPr algn="l" fontAlgn="b"/>
                      <a:r>
                        <a:rPr lang="en-US" sz="11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88,53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58623688"/>
                  </a:ext>
                </a:extLst>
              </a:tr>
              <a:tr h="173535">
                <a:tc>
                  <a:txBody>
                    <a:bodyPr/>
                    <a:lstStyle/>
                    <a:p>
                      <a:pPr algn="l" fontAlgn="b"/>
                      <a:r>
                        <a:rPr lang="en-US" sz="1100" b="0" i="0" u="none" strike="noStrike">
                          <a:solidFill>
                            <a:srgbClr val="000000"/>
                          </a:solidFill>
                          <a:effectLst/>
                          <a:latin typeface="Arial" panose="020B0604020202020204" pitchFamily="34" charset="0"/>
                        </a:rPr>
                        <a:t>DE_AL_import / BASECASE</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0,12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55741043"/>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Mikulowa AT2</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88,53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411462821"/>
                  </a:ext>
                </a:extLst>
              </a:tr>
              <a:tr h="173535">
                <a:tc>
                  <a:txBody>
                    <a:bodyPr/>
                    <a:lstStyle/>
                    <a:p>
                      <a:pPr algn="l" fontAlgn="b"/>
                      <a:r>
                        <a:rPr lang="en-US" sz="11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104,06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64584155"/>
                  </a:ext>
                </a:extLst>
              </a:tr>
              <a:tr h="173535">
                <a:tc>
                  <a:txBody>
                    <a:bodyPr/>
                    <a:lstStyle/>
                    <a:p>
                      <a:pPr algn="l" fontAlgn="b"/>
                      <a:r>
                        <a:rPr lang="en-US" sz="1100" b="0" i="0" u="none" strike="noStrike">
                          <a:solidFill>
                            <a:srgbClr val="000000"/>
                          </a:solidFill>
                          <a:effectLst/>
                          <a:latin typeface="Arial" panose="020B0604020202020204" pitchFamily="34" charset="0"/>
                        </a:rPr>
                        <a:t>DE_AL_import / BASECASE</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0,17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62750145"/>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Mikulowa AT2</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73,53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405765404"/>
                  </a:ext>
                </a:extLst>
              </a:tr>
              <a:tr h="173535">
                <a:tc>
                  <a:txBody>
                    <a:bodyPr/>
                    <a:lstStyle/>
                    <a:p>
                      <a:pPr algn="l" fontAlgn="b"/>
                      <a:r>
                        <a:rPr lang="en-US" sz="1100" b="0" i="0" u="none" strike="noStrike">
                          <a:solidFill>
                            <a:srgbClr val="000000"/>
                          </a:solidFill>
                          <a:effectLst/>
                          <a:latin typeface="Arial" panose="020B0604020202020204" pitchFamily="34" charset="0"/>
                        </a:rPr>
                        <a:t>[D2-AT] Pleinting - St. Peter 258 [DIR] [D2] / N-1 Etzersdorf - Kronsdorf 434A</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104,06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3091886132"/>
                  </a:ext>
                </a:extLst>
              </a:tr>
              <a:tr h="173535">
                <a:tc>
                  <a:txBody>
                    <a:bodyPr/>
                    <a:lstStyle/>
                    <a:p>
                      <a:pPr algn="l" fontAlgn="b"/>
                      <a:r>
                        <a:rPr lang="en-US" sz="11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98,27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1612005"/>
                  </a:ext>
                </a:extLst>
              </a:tr>
              <a:tr h="173535">
                <a:tc>
                  <a:txBody>
                    <a:bodyPr/>
                    <a:lstStyle/>
                    <a:p>
                      <a:pPr algn="l" fontAlgn="b"/>
                      <a:r>
                        <a:rPr lang="en-US" sz="1100" b="0" i="0" u="none" strike="noStrike">
                          <a:solidFill>
                            <a:srgbClr val="000000"/>
                          </a:solidFill>
                          <a:effectLst/>
                          <a:latin typeface="Arial" panose="020B0604020202020204" pitchFamily="34" charset="0"/>
                        </a:rPr>
                        <a:t>BE_AL_import / BASECASE</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45399902"/>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Mikulowa AT2</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98,27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725065760"/>
                  </a:ext>
                </a:extLst>
              </a:tr>
              <a:tr h="173535">
                <a:tc>
                  <a:txBody>
                    <a:bodyPr/>
                    <a:lstStyle/>
                    <a:p>
                      <a:pPr algn="l" fontAlgn="b"/>
                      <a:r>
                        <a:rPr lang="en-US" sz="1100" b="0" i="0" u="none" strike="noStrike">
                          <a:solidFill>
                            <a:srgbClr val="000000"/>
                          </a:solidFill>
                          <a:effectLst/>
                          <a:latin typeface="Arial" panose="020B0604020202020204" pitchFamily="34" charset="0"/>
                        </a:rPr>
                        <a:t>[D7-D7] Ensdorf  - Uchtelfangen  TAUBNT N [DIR] / N-1 Ensdorf - Vigy VIGY2 S</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093976825"/>
                  </a:ext>
                </a:extLst>
              </a:tr>
              <a:tr h="173535">
                <a:tc>
                  <a:txBody>
                    <a:bodyPr/>
                    <a:lstStyle/>
                    <a:p>
                      <a:pPr algn="l" fontAlgn="b"/>
                      <a:r>
                        <a:rPr lang="en-US" sz="11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71,16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6892130"/>
                  </a:ext>
                </a:extLst>
              </a:tr>
              <a:tr h="173535">
                <a:tc>
                  <a:txBody>
                    <a:bodyPr/>
                    <a:lstStyle/>
                    <a:p>
                      <a:pPr algn="l" fontAlgn="b"/>
                      <a:r>
                        <a:rPr lang="en-US" sz="1100" b="0" i="0" u="none" strike="noStrike">
                          <a:solidFill>
                            <a:srgbClr val="000000"/>
                          </a:solidFill>
                          <a:effectLst/>
                          <a:latin typeface="Arial" panose="020B0604020202020204" pitchFamily="34" charset="0"/>
                        </a:rPr>
                        <a:t>[FR-D7] Vigy - Ensdorf  VIGY1 N [DIR] [D7] / N-1 Ensdorf - Vigy VIGY2 S</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21,63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37834535"/>
                  </a:ext>
                </a:extLst>
              </a:tr>
              <a:tr h="173535">
                <a:tc>
                  <a:txBody>
                    <a:bodyPr/>
                    <a:lstStyle/>
                    <a:p>
                      <a:pPr algn="l" fontAlgn="b"/>
                      <a:r>
                        <a:rPr lang="en-US" sz="1100" b="0" i="0" u="none" strike="noStrike">
                          <a:solidFill>
                            <a:srgbClr val="000000"/>
                          </a:solidFill>
                          <a:effectLst/>
                          <a:latin typeface="Arial" panose="020B0604020202020204" pitchFamily="34" charset="0"/>
                        </a:rPr>
                        <a:t>BE_AL_import / BASECASE</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2,93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92578038"/>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Mikulowa AT2</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71,16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05537411"/>
                  </a:ext>
                </a:extLst>
              </a:tr>
              <a:tr h="173535">
                <a:tc>
                  <a:txBody>
                    <a:bodyPr/>
                    <a:lstStyle/>
                    <a:p>
                      <a:pPr algn="l" fontAlgn="b"/>
                      <a:r>
                        <a:rPr lang="en-US" sz="11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46,53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08511887"/>
                  </a:ext>
                </a:extLst>
              </a:tr>
              <a:tr h="173535">
                <a:tc>
                  <a:txBody>
                    <a:bodyPr/>
                    <a:lstStyle/>
                    <a:p>
                      <a:pPr algn="l" fontAlgn="b"/>
                      <a:r>
                        <a:rPr lang="en-US" sz="1100" b="0" i="0" u="none" strike="noStrike">
                          <a:solidFill>
                            <a:srgbClr val="000000"/>
                          </a:solidFill>
                          <a:effectLst/>
                          <a:latin typeface="Arial" panose="020B0604020202020204" pitchFamily="34" charset="0"/>
                        </a:rPr>
                        <a:t>BE_AL_import / BASECASE</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2,55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247445"/>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Mikulowa AT2</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46,53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449319768"/>
                  </a:ext>
                </a:extLst>
              </a:tr>
              <a:tr h="173535">
                <a:tc>
                  <a:txBody>
                    <a:bodyPr/>
                    <a:lstStyle/>
                    <a:p>
                      <a:pPr algn="l" fontAlgn="b"/>
                      <a:r>
                        <a:rPr lang="en-US" sz="1100" b="0" i="0" u="none" strike="noStrike">
                          <a:solidFill>
                            <a:srgbClr val="000000"/>
                          </a:solidFill>
                          <a:effectLst/>
                          <a:latin typeface="Arial" panose="020B0604020202020204" pitchFamily="34" charset="0"/>
                        </a:rPr>
                        <a:t>[D7-D7] Ensdorf  - Uchtelfangen  TAUBNT N [DIR] / N-1 Ensdorf - Vigy VIGY2 S</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18,65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931903461"/>
                  </a:ext>
                </a:extLst>
              </a:tr>
              <a:tr h="173535">
                <a:tc>
                  <a:txBody>
                    <a:bodyPr/>
                    <a:lstStyle/>
                    <a:p>
                      <a:pPr algn="l" fontAlgn="b"/>
                      <a:r>
                        <a:rPr lang="en-US" sz="11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9,85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2112153"/>
                  </a:ext>
                </a:extLst>
              </a:tr>
              <a:tr h="173535">
                <a:tc>
                  <a:txBody>
                    <a:bodyPr/>
                    <a:lstStyle/>
                    <a:p>
                      <a:pPr algn="l" fontAlgn="b"/>
                      <a:r>
                        <a:rPr lang="en-US" sz="1100" b="0" i="0" u="none" strike="noStrike">
                          <a:solidFill>
                            <a:srgbClr val="000000"/>
                          </a:solidFill>
                          <a:effectLst/>
                          <a:latin typeface="Arial" panose="020B0604020202020204" pitchFamily="34" charset="0"/>
                        </a:rPr>
                        <a:t>DE_AL_import / BASECASE</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6414600"/>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Mikulowa AT2</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9,85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605155927"/>
                  </a:ext>
                </a:extLst>
              </a:tr>
              <a:tr h="173535">
                <a:tc>
                  <a:txBody>
                    <a:bodyPr/>
                    <a:lstStyle/>
                    <a:p>
                      <a:pPr algn="l" fontAlgn="b"/>
                      <a:r>
                        <a:rPr lang="en-US" sz="11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30,16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91570725"/>
                  </a:ext>
                </a:extLst>
              </a:tr>
              <a:tr h="173535">
                <a:tc>
                  <a:txBody>
                    <a:bodyPr/>
                    <a:lstStyle/>
                    <a:p>
                      <a:pPr algn="l" fontAlgn="b"/>
                      <a:r>
                        <a:rPr lang="en-US" sz="1100" b="0" i="0" u="none" strike="noStrike">
                          <a:solidFill>
                            <a:srgbClr val="000000"/>
                          </a:solidFill>
                          <a:effectLst/>
                          <a:latin typeface="Arial" panose="020B0604020202020204" pitchFamily="34" charset="0"/>
                        </a:rPr>
                        <a:t>DE_AL_import / BASECASE</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7403957"/>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Mikulowa AT2</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30,16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908847142"/>
                  </a:ext>
                </a:extLst>
              </a:tr>
              <a:tr h="173535">
                <a:tc>
                  <a:txBody>
                    <a:bodyPr/>
                    <a:lstStyle/>
                    <a:p>
                      <a:pPr algn="l" fontAlgn="b"/>
                      <a:r>
                        <a:rPr lang="en-US" sz="11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0,24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35669164"/>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Mikulowa AT2</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0,24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55756853"/>
                  </a:ext>
                </a:extLst>
              </a:tr>
              <a:tr h="173535">
                <a:tc>
                  <a:txBody>
                    <a:bodyPr/>
                    <a:lstStyle/>
                    <a:p>
                      <a:pPr algn="l" fontAlgn="b"/>
                      <a:r>
                        <a:rPr lang="en-US" sz="11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37,71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79200494"/>
                  </a:ext>
                </a:extLst>
              </a:tr>
              <a:tr h="173535">
                <a:tc>
                  <a:txBody>
                    <a:bodyPr/>
                    <a:lstStyle/>
                    <a:p>
                      <a:pPr algn="l" fontAlgn="b"/>
                      <a:r>
                        <a:rPr lang="en-US" sz="1100" b="0" i="0" u="none" strike="noStrike">
                          <a:solidFill>
                            <a:srgbClr val="000000"/>
                          </a:solidFill>
                          <a:effectLst/>
                          <a:latin typeface="Arial" panose="020B0604020202020204" pitchFamily="34" charset="0"/>
                        </a:rPr>
                        <a:t>DE_AL_import / BASECASE</a:t>
                      </a:r>
                    </a:p>
                  </a:txBody>
                  <a:tcPr marL="12249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37259233"/>
                  </a:ext>
                </a:extLst>
              </a:tr>
              <a:tr h="173535">
                <a:tc>
                  <a:txBody>
                    <a:bodyPr/>
                    <a:lstStyle/>
                    <a:p>
                      <a:pPr algn="l" fontAlgn="b"/>
                      <a:r>
                        <a:rPr lang="en-US" sz="1100" b="0" i="0" u="none" strike="noStrike">
                          <a:solidFill>
                            <a:srgbClr val="000000"/>
                          </a:solidFill>
                          <a:effectLst/>
                          <a:latin typeface="Arial" panose="020B0604020202020204" pitchFamily="34" charset="0"/>
                        </a:rPr>
                        <a:t>[PL-PL] Mikulowa AT1 [OPP] / N-1 Mikulowa AT2</a:t>
                      </a:r>
                    </a:p>
                  </a:txBody>
                  <a:tcPr marL="122496" marR="0" marT="0" marB="0" anchor="b">
                    <a:lnL>
                      <a:noFill/>
                    </a:lnL>
                    <a:lnR>
                      <a:noFill/>
                    </a:lnR>
                    <a:lnT>
                      <a:noFill/>
                    </a:lnT>
                    <a:lnB>
                      <a:noFill/>
                    </a:lnB>
                  </a:tcPr>
                </a:tc>
                <a:tc>
                  <a:txBody>
                    <a:bodyPr/>
                    <a:lstStyle/>
                    <a:p>
                      <a:pPr algn="r" fontAlgn="b"/>
                      <a:r>
                        <a:rPr lang="en-US" sz="1100" b="0" i="0" u="none" strike="noStrike">
                          <a:solidFill>
                            <a:srgbClr val="000000"/>
                          </a:solidFill>
                          <a:effectLst/>
                          <a:latin typeface="Arial" panose="020B0604020202020204" pitchFamily="34" charset="0"/>
                        </a:rPr>
                        <a:t>37,71</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815613257"/>
                  </a:ext>
                </a:extLst>
              </a:tr>
            </a:tbl>
          </a:graphicData>
        </a:graphic>
      </p:graphicFrame>
    </p:spTree>
    <p:extLst>
      <p:ext uri="{BB962C8B-B14F-4D97-AF65-F5344CB8AC3E}">
        <p14:creationId xmlns:p14="http://schemas.microsoft.com/office/powerpoint/2010/main" val="13839143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BD20210130</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146</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CD85930F-A080-4EAA-801C-8D34D12E9CF2}"/>
              </a:ext>
            </a:extLst>
          </p:cNvPr>
          <p:cNvGraphicFramePr>
            <a:graphicFrameLocks noGrp="1"/>
          </p:cNvGraphicFramePr>
          <p:nvPr/>
        </p:nvGraphicFramePr>
        <p:xfrm>
          <a:off x="1718469" y="1878806"/>
          <a:ext cx="6642099" cy="2752725"/>
        </p:xfrm>
        <a:graphic>
          <a:graphicData uri="http://schemas.openxmlformats.org/drawingml/2006/table">
            <a:tbl>
              <a:tblPr/>
              <a:tblGrid>
                <a:gridCol w="4798306">
                  <a:extLst>
                    <a:ext uri="{9D8B030D-6E8A-4147-A177-3AD203B41FA5}">
                      <a16:colId xmlns:a16="http://schemas.microsoft.com/office/drawing/2014/main" val="3265773503"/>
                    </a:ext>
                  </a:extLst>
                </a:gridCol>
                <a:gridCol w="1361424">
                  <a:extLst>
                    <a:ext uri="{9D8B030D-6E8A-4147-A177-3AD203B41FA5}">
                      <a16:colId xmlns:a16="http://schemas.microsoft.com/office/drawing/2014/main" val="123659373"/>
                    </a:ext>
                  </a:extLst>
                </a:gridCol>
                <a:gridCol w="482369">
                  <a:extLst>
                    <a:ext uri="{9D8B030D-6E8A-4147-A177-3AD203B41FA5}">
                      <a16:colId xmlns:a16="http://schemas.microsoft.com/office/drawing/2014/main" val="3531097285"/>
                    </a:ext>
                  </a:extLst>
                </a:gridCol>
              </a:tblGrid>
              <a:tr h="161925">
                <a:tc>
                  <a:txBody>
                    <a:bodyPr/>
                    <a:lstStyle/>
                    <a:p>
                      <a:pPr algn="l" fontAlgn="b"/>
                      <a:r>
                        <a:rPr lang="en-US"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263003564"/>
                  </a:ext>
                </a:extLst>
              </a:tr>
              <a:tr h="161925">
                <a:tc>
                  <a:txBody>
                    <a:bodyPr/>
                    <a:lstStyle/>
                    <a:p>
                      <a:pPr algn="l" fontAlgn="b"/>
                      <a:r>
                        <a:rPr lang="en-US" sz="1000" b="1"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5,42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140%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49404086"/>
                  </a:ext>
                </a:extLst>
              </a:tr>
              <a:tr h="16192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5457769"/>
                  </a:ext>
                </a:extLst>
              </a:tr>
              <a:tr h="161925">
                <a:tc>
                  <a:txBody>
                    <a:bodyPr/>
                    <a:lstStyle/>
                    <a:p>
                      <a:pPr algn="l" fontAlgn="b"/>
                      <a:r>
                        <a:rPr lang="de-DE" sz="1000" b="0" i="0" u="none" strike="noStrike">
                          <a:solidFill>
                            <a:srgbClr val="000000"/>
                          </a:solidFill>
                          <a:effectLst/>
                          <a:latin typeface="Arial" panose="020B0604020202020204" pitchFamily="34" charset="0"/>
                        </a:rPr>
                        <a:t>[D2-NL] Diele - Meeden SCHWARZ [DIR] [D2] / N-1 Diele - Meeden WEISS/W</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5,42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131115576"/>
                  </a:ext>
                </a:extLst>
              </a:tr>
              <a:tr h="161925">
                <a:tc>
                  <a:txBody>
                    <a:bodyPr/>
                    <a:lstStyle/>
                    <a:p>
                      <a:pPr algn="l" fontAlgn="b"/>
                      <a:r>
                        <a:rPr lang="en-US" sz="10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38041444"/>
                  </a:ext>
                </a:extLst>
              </a:tr>
              <a:tr h="161925">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60455766"/>
                  </a:ext>
                </a:extLst>
              </a:tr>
              <a:tr h="161925">
                <a:tc>
                  <a:txBody>
                    <a:bodyPr/>
                    <a:lstStyle/>
                    <a:p>
                      <a:pPr algn="l" fontAlgn="b"/>
                      <a:r>
                        <a:rPr lang="de-DE" sz="1000" b="0" i="0" u="none" strike="noStrike">
                          <a:solidFill>
                            <a:srgbClr val="000000"/>
                          </a:solidFill>
                          <a:effectLst/>
                          <a:latin typeface="Arial" panose="020B0604020202020204" pitchFamily="34" charset="0"/>
                        </a:rPr>
                        <a:t>[D2-NL] Diele - Meeden SCHWARZ [DIR] [D2] / N-1 Diele - Meeden WEISS/W</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5,16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756017018"/>
                  </a:ext>
                </a:extLst>
              </a:tr>
              <a:tr h="161925">
                <a:tc>
                  <a:txBody>
                    <a:bodyPr/>
                    <a:lstStyle/>
                    <a:p>
                      <a:pPr algn="l" fontAlgn="b"/>
                      <a:r>
                        <a:rPr lang="en-US"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13,15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47985706"/>
                  </a:ext>
                </a:extLst>
              </a:tr>
              <a:tr h="161925">
                <a:tc>
                  <a:txBody>
                    <a:bodyPr/>
                    <a:lstStyle/>
                    <a:p>
                      <a:pPr algn="l" fontAlgn="b"/>
                      <a:r>
                        <a:rPr lang="en-US" sz="1000" b="0" i="0" u="none" strike="noStrike">
                          <a:solidFill>
                            <a:srgbClr val="000000"/>
                          </a:solidFill>
                          <a:effectLst/>
                          <a:latin typeface="Arial" panose="020B0604020202020204" pitchFamily="34" charset="0"/>
                        </a:rPr>
                        <a:t>[D7-FR] Ensdorf - Vigy VIGY2 S [OPP] [FR] / N-1 Ensdorf - Vigy VIGY1 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13,15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0848690"/>
                  </a:ext>
                </a:extLst>
              </a:tr>
              <a:tr h="16192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1,79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857372039"/>
                  </a:ext>
                </a:extLst>
              </a:tr>
              <a:tr h="161925">
                <a:tc>
                  <a:txBody>
                    <a:bodyPr/>
                    <a:lstStyle/>
                    <a:p>
                      <a:pPr algn="l" fontAlgn="b"/>
                      <a:r>
                        <a:rPr lang="en-US" sz="1000" b="0" i="0" u="none" strike="noStrike">
                          <a:solidFill>
                            <a:srgbClr val="000000"/>
                          </a:solidFill>
                          <a:effectLst/>
                          <a:latin typeface="Arial" panose="020B0604020202020204" pitchFamily="34" charset="0"/>
                        </a:rPr>
                        <a:t>[PL-PL] Mikulowa AT1 [OPP] / N-1 Mikulowa AT2</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465479462"/>
                  </a:ext>
                </a:extLst>
              </a:tr>
              <a:tr h="161925">
                <a:tc>
                  <a:txBody>
                    <a:bodyPr/>
                    <a:lstStyle/>
                    <a:p>
                      <a:pPr algn="l" fontAlgn="b"/>
                      <a:r>
                        <a:rPr lang="en-US"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63,76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04789558"/>
                  </a:ext>
                </a:extLst>
              </a:tr>
              <a:tr h="161925">
                <a:tc>
                  <a:txBody>
                    <a:bodyPr/>
                    <a:lstStyle/>
                    <a:p>
                      <a:pPr algn="l" fontAlgn="b"/>
                      <a:r>
                        <a:rPr lang="en-US" sz="1000" b="0" i="0" u="none" strike="noStrike">
                          <a:solidFill>
                            <a:srgbClr val="000000"/>
                          </a:solidFill>
                          <a:effectLst/>
                          <a:latin typeface="Arial" panose="020B0604020202020204" pitchFamily="34" charset="0"/>
                        </a:rPr>
                        <a:t>[D7-FR] Ensdorf - Vigy VIGY2 S [OPP] [FR] / N-1 Ensdorf - Vigy VIGY1 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63,76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68388066"/>
                  </a:ext>
                </a:extLst>
              </a:tr>
              <a:tr h="16192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8,75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488752827"/>
                  </a:ext>
                </a:extLst>
              </a:tr>
              <a:tr h="161925">
                <a:tc>
                  <a:txBody>
                    <a:bodyPr/>
                    <a:lstStyle/>
                    <a:p>
                      <a:pPr algn="l" fontAlgn="b"/>
                      <a:r>
                        <a:rPr lang="en-US" sz="1000" b="0" i="0" u="none" strike="noStrike">
                          <a:solidFill>
                            <a:srgbClr val="000000"/>
                          </a:solidFill>
                          <a:effectLst/>
                          <a:latin typeface="Arial" panose="020B0604020202020204" pitchFamily="34" charset="0"/>
                        </a:rPr>
                        <a:t>[PL-PL] Mikulowa AT1 [OPP] / N-1 Mikulowa AT2</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570074719"/>
                  </a:ext>
                </a:extLst>
              </a:tr>
              <a:tr h="161925">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40,64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3538917"/>
                  </a:ext>
                </a:extLst>
              </a:tr>
              <a:tr h="161925">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40,64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dirty="0">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04611025"/>
                  </a:ext>
                </a:extLst>
              </a:tr>
            </a:tbl>
          </a:graphicData>
        </a:graphic>
      </p:graphicFrame>
    </p:spTree>
    <p:extLst>
      <p:ext uri="{BB962C8B-B14F-4D97-AF65-F5344CB8AC3E}">
        <p14:creationId xmlns:p14="http://schemas.microsoft.com/office/powerpoint/2010/main" val="19056362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GB" altLang="hu-HU" dirty="0">
                <a:solidFill>
                  <a:srgbClr val="008000"/>
                </a:solidFill>
              </a:rPr>
              <a:t>KPI 10: Highest non-zero shadow prices in each hour for the simulated </a:t>
            </a:r>
            <a:r>
              <a:rPr lang="hu-HU" altLang="hu-HU" dirty="0">
                <a:solidFill>
                  <a:srgbClr val="008000"/>
                </a:solidFill>
              </a:rPr>
              <a:t>BD20210131 </a:t>
            </a:r>
            <a:endParaRPr lang="en-GB" altLang="hu-HU"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147</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4" name="Tabulka 3">
            <a:extLst>
              <a:ext uri="{FF2B5EF4-FFF2-40B4-BE49-F238E27FC236}">
                <a16:creationId xmlns:a16="http://schemas.microsoft.com/office/drawing/2014/main" id="{928080BF-9EE3-4CE0-A8ED-1EA0415C02A2}"/>
              </a:ext>
            </a:extLst>
          </p:cNvPr>
          <p:cNvGraphicFramePr>
            <a:graphicFrameLocks noGrp="1"/>
          </p:cNvGraphicFramePr>
          <p:nvPr>
            <p:extLst>
              <p:ext uri="{D42A27DB-BD31-4B8C-83A1-F6EECF244321}">
                <p14:modId xmlns:p14="http://schemas.microsoft.com/office/powerpoint/2010/main" val="3452735166"/>
              </p:ext>
            </p:extLst>
          </p:nvPr>
        </p:nvGraphicFramePr>
        <p:xfrm>
          <a:off x="1284950" y="2052637"/>
          <a:ext cx="7150100" cy="2752725"/>
        </p:xfrm>
        <a:graphic>
          <a:graphicData uri="http://schemas.openxmlformats.org/drawingml/2006/table">
            <a:tbl>
              <a:tblPr/>
              <a:tblGrid>
                <a:gridCol w="5306244">
                  <a:extLst>
                    <a:ext uri="{9D8B030D-6E8A-4147-A177-3AD203B41FA5}">
                      <a16:colId xmlns:a16="http://schemas.microsoft.com/office/drawing/2014/main" val="776902153"/>
                    </a:ext>
                  </a:extLst>
                </a:gridCol>
                <a:gridCol w="1361470">
                  <a:extLst>
                    <a:ext uri="{9D8B030D-6E8A-4147-A177-3AD203B41FA5}">
                      <a16:colId xmlns:a16="http://schemas.microsoft.com/office/drawing/2014/main" val="1360611769"/>
                    </a:ext>
                  </a:extLst>
                </a:gridCol>
                <a:gridCol w="482386">
                  <a:extLst>
                    <a:ext uri="{9D8B030D-6E8A-4147-A177-3AD203B41FA5}">
                      <a16:colId xmlns:a16="http://schemas.microsoft.com/office/drawing/2014/main" val="774469958"/>
                    </a:ext>
                  </a:extLst>
                </a:gridCol>
              </a:tblGrid>
              <a:tr h="161925">
                <a:tc>
                  <a:txBody>
                    <a:bodyPr/>
                    <a:lstStyle/>
                    <a:p>
                      <a:pPr algn="l" fontAlgn="b"/>
                      <a:r>
                        <a:rPr lang="en-US"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891830859"/>
                  </a:ext>
                </a:extLst>
              </a:tr>
              <a:tr h="161925">
                <a:tc>
                  <a:txBody>
                    <a:bodyPr/>
                    <a:lstStyle/>
                    <a:p>
                      <a:pPr algn="l" fontAlgn="b"/>
                      <a:r>
                        <a:rPr lang="en-US" sz="1000" b="1"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21,45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1059990"/>
                  </a:ext>
                </a:extLst>
              </a:tr>
              <a:tr h="161925">
                <a:tc>
                  <a:txBody>
                    <a:bodyPr/>
                    <a:lstStyle/>
                    <a:p>
                      <a:pPr algn="l" fontAlgn="b"/>
                      <a:r>
                        <a:rPr lang="en-US" sz="1000" b="0" i="0" u="none" strike="noStrike">
                          <a:solidFill>
                            <a:srgbClr val="000000"/>
                          </a:solidFill>
                          <a:effectLst/>
                          <a:latin typeface="Arial" panose="020B0604020202020204" pitchFamily="34" charset="0"/>
                        </a:rPr>
                        <a:t>[RO-RO] Portile de Fier - Resita c1 [DIR] / N-1 Portile de Fier - Resita c2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21,45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93907899"/>
                  </a:ext>
                </a:extLst>
              </a:tr>
              <a:tr h="161925">
                <a:tc>
                  <a:txBody>
                    <a:bodyPr/>
                    <a:lstStyle/>
                    <a:p>
                      <a:pPr algn="l" fontAlgn="b"/>
                      <a:r>
                        <a:rPr lang="en-US"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0235944"/>
                  </a:ext>
                </a:extLst>
              </a:tr>
              <a:tr h="161925">
                <a:tc>
                  <a:txBody>
                    <a:bodyPr/>
                    <a:lstStyle/>
                    <a:p>
                      <a:pPr algn="l" fontAlgn="b"/>
                      <a:r>
                        <a:rPr lang="en-US" sz="1000" b="0" i="0" u="none" strike="noStrike">
                          <a:solidFill>
                            <a:srgbClr val="000000"/>
                          </a:solidFill>
                          <a:effectLst/>
                          <a:latin typeface="Arial" panose="020B0604020202020204" pitchFamily="34" charset="0"/>
                        </a:rPr>
                        <a:t>[FR-D7] Vigy - Ensdorf  VIGY2 S [DIR] [D7] / N-1 Ensdorf - Vigy VIGY1 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90374106"/>
                  </a:ext>
                </a:extLst>
              </a:tr>
              <a:tr h="16192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633842807"/>
                  </a:ext>
                </a:extLst>
              </a:tr>
              <a:tr h="161925">
                <a:tc>
                  <a:txBody>
                    <a:bodyPr/>
                    <a:lstStyle/>
                    <a:p>
                      <a:pPr algn="l" fontAlgn="b"/>
                      <a:r>
                        <a:rPr lang="en-US"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9108205"/>
                  </a:ext>
                </a:extLst>
              </a:tr>
              <a:tr h="161925">
                <a:tc>
                  <a:txBody>
                    <a:bodyPr/>
                    <a:lstStyle/>
                    <a:p>
                      <a:pPr algn="l" fontAlgn="b"/>
                      <a:r>
                        <a:rPr lang="en-US" sz="1000" b="0" i="0" u="none" strike="noStrike">
                          <a:solidFill>
                            <a:srgbClr val="000000"/>
                          </a:solidFill>
                          <a:effectLst/>
                          <a:latin typeface="Arial" panose="020B0604020202020204" pitchFamily="34" charset="0"/>
                        </a:rPr>
                        <a:t>[FR-D7] Vigy - Ensdorf  VIGY2 S [DIR] [D7] / N-1 Ensdorf - Vigy VIGY1 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18769943"/>
                  </a:ext>
                </a:extLst>
              </a:tr>
              <a:tr h="16192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856909221"/>
                  </a:ext>
                </a:extLst>
              </a:tr>
              <a:tr h="161925">
                <a:tc>
                  <a:txBody>
                    <a:bodyPr/>
                    <a:lstStyle/>
                    <a:p>
                      <a:pPr algn="l" fontAlgn="b"/>
                      <a:r>
                        <a:rPr lang="en-US" sz="1000" b="0" i="0" u="none" strike="noStrike">
                          <a:solidFill>
                            <a:srgbClr val="000000"/>
                          </a:solidFill>
                          <a:effectLst/>
                          <a:latin typeface="Arial" panose="020B0604020202020204" pitchFamily="34" charset="0"/>
                        </a:rPr>
                        <a:t>[BE-FR] Avelgem - Avelin 380.80 [OPP] [BE] / N-1 [BE-FR] Avelgem - Mastaing 380.79</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2,81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158125168"/>
                  </a:ext>
                </a:extLst>
              </a:tr>
              <a:tr h="161925">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75,01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50881639"/>
                  </a:ext>
                </a:extLst>
              </a:tr>
              <a:tr h="16192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60819936"/>
                  </a:ext>
                </a:extLst>
              </a:tr>
              <a:tr h="161925">
                <a:tc>
                  <a:txBody>
                    <a:bodyPr/>
                    <a:lstStyle/>
                    <a:p>
                      <a:pPr algn="l" fontAlgn="b"/>
                      <a:r>
                        <a:rPr lang="en-US" sz="1000" b="0" i="0" u="none" strike="noStrike">
                          <a:solidFill>
                            <a:srgbClr val="000000"/>
                          </a:solidFill>
                          <a:effectLst/>
                          <a:latin typeface="Arial" panose="020B0604020202020204" pitchFamily="34" charset="0"/>
                        </a:rPr>
                        <a:t>[RO-RO] Portile de Fier - Resita c1 [DIR] / N-1 Portile de Fier - Resita c2</a:t>
                      </a:r>
                    </a:p>
                  </a:txBody>
                  <a:tcPr marL="11430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75,01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990709503"/>
                  </a:ext>
                </a:extLst>
              </a:tr>
              <a:tr h="161925">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106,93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3696441"/>
                  </a:ext>
                </a:extLst>
              </a:tr>
              <a:tr h="16192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4081237"/>
                  </a:ext>
                </a:extLst>
              </a:tr>
              <a:tr h="161925">
                <a:tc>
                  <a:txBody>
                    <a:bodyPr/>
                    <a:lstStyle/>
                    <a:p>
                      <a:pPr algn="l" fontAlgn="b"/>
                      <a:r>
                        <a:rPr lang="en-US" sz="1000" b="0" i="0" u="none" strike="noStrike">
                          <a:solidFill>
                            <a:srgbClr val="000000"/>
                          </a:solidFill>
                          <a:effectLst/>
                          <a:latin typeface="Arial" panose="020B0604020202020204" pitchFamily="34" charset="0"/>
                        </a:rPr>
                        <a:t>[RO-RO] Portile de Fier - Resita c1 [DIR] / N-1 Portile de Fier - Resita c2</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106,93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69768011"/>
                  </a:ext>
                </a:extLst>
              </a:tr>
              <a:tr h="161925">
                <a:tc>
                  <a:txBody>
                    <a:bodyPr/>
                    <a:lstStyle/>
                    <a:p>
                      <a:pPr algn="l" fontAlgn="b"/>
                      <a:r>
                        <a:rPr lang="en-US" sz="1000" b="1" i="0" u="none" strike="noStrike">
                          <a:solidFill>
                            <a:srgbClr val="000000"/>
                          </a:solidFill>
                          <a:effectLst/>
                          <a:latin typeface="Arial" panose="020B0604020202020204" pitchFamily="34" charset="0"/>
                        </a:rPr>
                        <a:t>Celkový součet</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106,93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612%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512728910"/>
                  </a:ext>
                </a:extLst>
              </a:tr>
            </a:tbl>
          </a:graphicData>
        </a:graphic>
      </p:graphicFrame>
    </p:spTree>
    <p:extLst>
      <p:ext uri="{BB962C8B-B14F-4D97-AF65-F5344CB8AC3E}">
        <p14:creationId xmlns:p14="http://schemas.microsoft.com/office/powerpoint/2010/main" val="11781823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ovéPole 1">
            <a:extLst>
              <a:ext uri="{FF2B5EF4-FFF2-40B4-BE49-F238E27FC236}">
                <a16:creationId xmlns:a16="http://schemas.microsoft.com/office/drawing/2014/main" id="{C058B5AC-88DE-43D4-A24C-719E1CD0E75A}"/>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6387" name="TextovéPole 2">
            <a:extLst>
              <a:ext uri="{FF2B5EF4-FFF2-40B4-BE49-F238E27FC236}">
                <a16:creationId xmlns:a16="http://schemas.microsoft.com/office/drawing/2014/main" id="{AD5A6F7F-76C8-4813-9BB4-CBC9BF302180}"/>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16388" name="TextovéPole 3">
            <a:extLst>
              <a:ext uri="{FF2B5EF4-FFF2-40B4-BE49-F238E27FC236}">
                <a16:creationId xmlns:a16="http://schemas.microsoft.com/office/drawing/2014/main" id="{DCBDA123-E292-4371-B4C5-CB22924CC4FA}"/>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BD20210109</a:t>
            </a:r>
          </a:p>
        </p:txBody>
      </p:sp>
      <p:pic>
        <p:nvPicPr>
          <p:cNvPr id="8" name="Obrázek 4">
            <a:extLst>
              <a:ext uri="{FF2B5EF4-FFF2-40B4-BE49-F238E27FC236}">
                <a16:creationId xmlns:a16="http://schemas.microsoft.com/office/drawing/2014/main" id="{798BD734-348C-4B46-A0F5-A47CF07A3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5330E033-BAB0-443C-9226-08EDF3C79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C57BF27A-8C72-4FEF-BEB8-AD711C399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189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ovéPole 1">
            <a:extLst>
              <a:ext uri="{FF2B5EF4-FFF2-40B4-BE49-F238E27FC236}">
                <a16:creationId xmlns:a16="http://schemas.microsoft.com/office/drawing/2014/main" id="{598F107B-CC74-4052-916B-5D5BCCDE379C}"/>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7411" name="TextovéPole 2">
            <a:extLst>
              <a:ext uri="{FF2B5EF4-FFF2-40B4-BE49-F238E27FC236}">
                <a16:creationId xmlns:a16="http://schemas.microsoft.com/office/drawing/2014/main" id="{AA6A73FD-BC78-4224-A736-D98DFCE9B805}"/>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17412" name="TextovéPole 3">
            <a:extLst>
              <a:ext uri="{FF2B5EF4-FFF2-40B4-BE49-F238E27FC236}">
                <a16:creationId xmlns:a16="http://schemas.microsoft.com/office/drawing/2014/main" id="{CEB37F4E-6D08-46E4-9574-CE19DE92B44A}"/>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BD20210110</a:t>
            </a:r>
          </a:p>
        </p:txBody>
      </p:sp>
      <p:pic>
        <p:nvPicPr>
          <p:cNvPr id="8" name="Obrázek 4">
            <a:extLst>
              <a:ext uri="{FF2B5EF4-FFF2-40B4-BE49-F238E27FC236}">
                <a16:creationId xmlns:a16="http://schemas.microsoft.com/office/drawing/2014/main" id="{57C95712-5101-45DB-B68A-5D75C8622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1004FAC0-47F7-45F7-BDFF-B0EAAA4AD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FBB43705-F14F-4FA8-9652-7285E34A0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139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41179809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ovéPole 1">
            <a:extLst>
              <a:ext uri="{FF2B5EF4-FFF2-40B4-BE49-F238E27FC236}">
                <a16:creationId xmlns:a16="http://schemas.microsoft.com/office/drawing/2014/main" id="{F1DA4922-0D4F-4327-B751-BE8325A28A6F}"/>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8435" name="TextovéPole 2">
            <a:extLst>
              <a:ext uri="{FF2B5EF4-FFF2-40B4-BE49-F238E27FC236}">
                <a16:creationId xmlns:a16="http://schemas.microsoft.com/office/drawing/2014/main" id="{E8B36A9C-05E8-4D29-B95E-EA707B6A3431}"/>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18436" name="TextovéPole 3">
            <a:extLst>
              <a:ext uri="{FF2B5EF4-FFF2-40B4-BE49-F238E27FC236}">
                <a16:creationId xmlns:a16="http://schemas.microsoft.com/office/drawing/2014/main" id="{773B8A22-6892-4465-81D9-2F792DB2550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BD20210111</a:t>
            </a:r>
          </a:p>
        </p:txBody>
      </p:sp>
      <p:pic>
        <p:nvPicPr>
          <p:cNvPr id="8" name="Obrázek 4">
            <a:extLst>
              <a:ext uri="{FF2B5EF4-FFF2-40B4-BE49-F238E27FC236}">
                <a16:creationId xmlns:a16="http://schemas.microsoft.com/office/drawing/2014/main" id="{125B8FC5-41AE-4A43-8819-F37FB133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E46A25BD-8048-4BD3-8DA6-81AD93948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4748131E-EA0E-417B-A36C-2AAF3C1DC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0532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ovéPole 1">
            <a:extLst>
              <a:ext uri="{FF2B5EF4-FFF2-40B4-BE49-F238E27FC236}">
                <a16:creationId xmlns:a16="http://schemas.microsoft.com/office/drawing/2014/main" id="{37414FDF-E91E-4EA0-A7A1-C89C4C26D544}"/>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19459" name="TextovéPole 2">
            <a:extLst>
              <a:ext uri="{FF2B5EF4-FFF2-40B4-BE49-F238E27FC236}">
                <a16:creationId xmlns:a16="http://schemas.microsoft.com/office/drawing/2014/main" id="{6301563D-7641-4C70-92DB-32163226C1BD}"/>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19460" name="TextovéPole 3">
            <a:extLst>
              <a:ext uri="{FF2B5EF4-FFF2-40B4-BE49-F238E27FC236}">
                <a16:creationId xmlns:a16="http://schemas.microsoft.com/office/drawing/2014/main" id="{ACE5CF88-69DB-4AB8-B1A3-3913F4BC969A}"/>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BD20210112</a:t>
            </a:r>
          </a:p>
        </p:txBody>
      </p:sp>
      <p:pic>
        <p:nvPicPr>
          <p:cNvPr id="8" name="Obrázek 4">
            <a:extLst>
              <a:ext uri="{FF2B5EF4-FFF2-40B4-BE49-F238E27FC236}">
                <a16:creationId xmlns:a16="http://schemas.microsoft.com/office/drawing/2014/main" id="{C57DD65A-90BF-4EB4-9569-3C251EC94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B1D9777E-DE64-4992-A7D3-F6AE3E825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AA019C07-D13A-4D4D-B83D-022162228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5563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ovéPole 1">
            <a:extLst>
              <a:ext uri="{FF2B5EF4-FFF2-40B4-BE49-F238E27FC236}">
                <a16:creationId xmlns:a16="http://schemas.microsoft.com/office/drawing/2014/main" id="{7C94D9AA-BF3D-43EA-9D4F-2AA497CC3425}"/>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0483" name="TextovéPole 2">
            <a:extLst>
              <a:ext uri="{FF2B5EF4-FFF2-40B4-BE49-F238E27FC236}">
                <a16:creationId xmlns:a16="http://schemas.microsoft.com/office/drawing/2014/main" id="{4AFE9CF0-332C-43E9-8416-DB21D3D7E68C}"/>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20484" name="TextovéPole 3">
            <a:extLst>
              <a:ext uri="{FF2B5EF4-FFF2-40B4-BE49-F238E27FC236}">
                <a16:creationId xmlns:a16="http://schemas.microsoft.com/office/drawing/2014/main" id="{7BDEE87A-DBA5-49DA-AE25-8F018BECCD54}"/>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BD20210113</a:t>
            </a:r>
          </a:p>
        </p:txBody>
      </p:sp>
      <p:pic>
        <p:nvPicPr>
          <p:cNvPr id="8" name="Obrázek 4">
            <a:extLst>
              <a:ext uri="{FF2B5EF4-FFF2-40B4-BE49-F238E27FC236}">
                <a16:creationId xmlns:a16="http://schemas.microsoft.com/office/drawing/2014/main" id="{A965FFD1-FB86-4F23-B1CB-CDB78D9DE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0FA92DA5-2E08-4010-9379-01F1F764A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2D3BB320-00C5-448C-81E9-759C3C7DA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250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ovéPole 1">
            <a:extLst>
              <a:ext uri="{FF2B5EF4-FFF2-40B4-BE49-F238E27FC236}">
                <a16:creationId xmlns:a16="http://schemas.microsoft.com/office/drawing/2014/main" id="{80B36E8B-15F6-4F87-AF5D-966AEC1E6269}"/>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1507" name="TextovéPole 2">
            <a:extLst>
              <a:ext uri="{FF2B5EF4-FFF2-40B4-BE49-F238E27FC236}">
                <a16:creationId xmlns:a16="http://schemas.microsoft.com/office/drawing/2014/main" id="{9D94E669-E136-4059-9B10-DA293D2D2165}"/>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21508" name="TextovéPole 3">
            <a:extLst>
              <a:ext uri="{FF2B5EF4-FFF2-40B4-BE49-F238E27FC236}">
                <a16:creationId xmlns:a16="http://schemas.microsoft.com/office/drawing/2014/main" id="{21EC0097-9C88-45D4-8D01-2D3C3D945F20}"/>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BD20210116</a:t>
            </a:r>
          </a:p>
        </p:txBody>
      </p:sp>
      <p:pic>
        <p:nvPicPr>
          <p:cNvPr id="8" name="Obrázek 4">
            <a:extLst>
              <a:ext uri="{FF2B5EF4-FFF2-40B4-BE49-F238E27FC236}">
                <a16:creationId xmlns:a16="http://schemas.microsoft.com/office/drawing/2014/main" id="{319916E7-6066-4C4D-9CE3-41B0D3846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FECA5E0B-A79B-4581-B215-0D4904F87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FF7C4464-5A74-4914-967B-6353612590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4376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ovéPole 1">
            <a:extLst>
              <a:ext uri="{FF2B5EF4-FFF2-40B4-BE49-F238E27FC236}">
                <a16:creationId xmlns:a16="http://schemas.microsoft.com/office/drawing/2014/main" id="{78CB38D8-D71F-4B65-968D-5E8FDB7216F5}"/>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2531" name="TextovéPole 2">
            <a:extLst>
              <a:ext uri="{FF2B5EF4-FFF2-40B4-BE49-F238E27FC236}">
                <a16:creationId xmlns:a16="http://schemas.microsoft.com/office/drawing/2014/main" id="{7CD4A60F-305B-4F92-80B0-6E60B4745AA0}"/>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22532" name="TextovéPole 3">
            <a:extLst>
              <a:ext uri="{FF2B5EF4-FFF2-40B4-BE49-F238E27FC236}">
                <a16:creationId xmlns:a16="http://schemas.microsoft.com/office/drawing/2014/main" id="{40EAE445-C3FE-42F5-BDCE-68A636426642}"/>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BD20210117</a:t>
            </a:r>
          </a:p>
        </p:txBody>
      </p:sp>
      <p:pic>
        <p:nvPicPr>
          <p:cNvPr id="8" name="Obrázek 4">
            <a:extLst>
              <a:ext uri="{FF2B5EF4-FFF2-40B4-BE49-F238E27FC236}">
                <a16:creationId xmlns:a16="http://schemas.microsoft.com/office/drawing/2014/main" id="{E432301E-53A9-4867-9070-1921DD351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6B298154-5441-45DA-8398-BC4176841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23D4A3BD-510B-4177-B40C-B78BB20D0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8554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ovéPole 1">
            <a:extLst>
              <a:ext uri="{FF2B5EF4-FFF2-40B4-BE49-F238E27FC236}">
                <a16:creationId xmlns:a16="http://schemas.microsoft.com/office/drawing/2014/main" id="{779F46AB-434C-4FF8-A66C-DA4053DBD787}"/>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3555" name="TextovéPole 2">
            <a:extLst>
              <a:ext uri="{FF2B5EF4-FFF2-40B4-BE49-F238E27FC236}">
                <a16:creationId xmlns:a16="http://schemas.microsoft.com/office/drawing/2014/main" id="{5B819629-0F84-4FF8-ABB6-C9849A276A46}"/>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pic>
        <p:nvPicPr>
          <p:cNvPr id="11" name="Obrázek 4">
            <a:extLst>
              <a:ext uri="{FF2B5EF4-FFF2-40B4-BE49-F238E27FC236}">
                <a16:creationId xmlns:a16="http://schemas.microsoft.com/office/drawing/2014/main" id="{13424401-ABA6-4A61-BC77-07BE758AF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5">
            <a:extLst>
              <a:ext uri="{FF2B5EF4-FFF2-40B4-BE49-F238E27FC236}">
                <a16:creationId xmlns:a16="http://schemas.microsoft.com/office/drawing/2014/main" id="{A851BB83-D489-400B-A6A7-7DAF5170D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6">
            <a:extLst>
              <a:ext uri="{FF2B5EF4-FFF2-40B4-BE49-F238E27FC236}">
                <a16:creationId xmlns:a16="http://schemas.microsoft.com/office/drawing/2014/main" id="{D3B79D92-F676-4B98-BED8-F193600D0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ovéPole 3">
            <a:extLst>
              <a:ext uri="{FF2B5EF4-FFF2-40B4-BE49-F238E27FC236}">
                <a16:creationId xmlns:a16="http://schemas.microsoft.com/office/drawing/2014/main" id="{178F5127-BFF6-4BA9-BB3D-3B22B1F1CC0D}"/>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t>BD20210119</a:t>
            </a:r>
          </a:p>
        </p:txBody>
      </p:sp>
    </p:spTree>
    <p:extLst>
      <p:ext uri="{BB962C8B-B14F-4D97-AF65-F5344CB8AC3E}">
        <p14:creationId xmlns:p14="http://schemas.microsoft.com/office/powerpoint/2010/main" val="35945318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ovéPole 1">
            <a:extLst>
              <a:ext uri="{FF2B5EF4-FFF2-40B4-BE49-F238E27FC236}">
                <a16:creationId xmlns:a16="http://schemas.microsoft.com/office/drawing/2014/main" id="{2A21BFC2-ECFF-406C-A366-7B9D5A6057B0}"/>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4579" name="TextovéPole 2">
            <a:extLst>
              <a:ext uri="{FF2B5EF4-FFF2-40B4-BE49-F238E27FC236}">
                <a16:creationId xmlns:a16="http://schemas.microsoft.com/office/drawing/2014/main" id="{EC9941C9-0D19-410E-8995-66F59C43453A}"/>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24580" name="TextovéPole 3">
            <a:extLst>
              <a:ext uri="{FF2B5EF4-FFF2-40B4-BE49-F238E27FC236}">
                <a16:creationId xmlns:a16="http://schemas.microsoft.com/office/drawing/2014/main" id="{38FBAB75-4CB2-4114-963E-2614FCF6FFA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BD20210120</a:t>
            </a:r>
          </a:p>
        </p:txBody>
      </p:sp>
      <p:pic>
        <p:nvPicPr>
          <p:cNvPr id="8" name="Obrázek 4">
            <a:extLst>
              <a:ext uri="{FF2B5EF4-FFF2-40B4-BE49-F238E27FC236}">
                <a16:creationId xmlns:a16="http://schemas.microsoft.com/office/drawing/2014/main" id="{EDB73AB2-BA2B-4898-B2A3-177E500E4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6480647E-9A9E-4EDF-A8F0-6DDA7C1DC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20FF20DD-6F50-497A-ADCA-8D4221FB4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6844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ovéPole 1">
            <a:extLst>
              <a:ext uri="{FF2B5EF4-FFF2-40B4-BE49-F238E27FC236}">
                <a16:creationId xmlns:a16="http://schemas.microsoft.com/office/drawing/2014/main" id="{50962DC7-7167-4F71-AF78-5A6083150BDD}"/>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5603" name="TextovéPole 2">
            <a:extLst>
              <a:ext uri="{FF2B5EF4-FFF2-40B4-BE49-F238E27FC236}">
                <a16:creationId xmlns:a16="http://schemas.microsoft.com/office/drawing/2014/main" id="{2BC5AF3E-04D2-4AB6-9FC1-9C5529381988}"/>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8" name="TextovéPole 3">
            <a:extLst>
              <a:ext uri="{FF2B5EF4-FFF2-40B4-BE49-F238E27FC236}">
                <a16:creationId xmlns:a16="http://schemas.microsoft.com/office/drawing/2014/main" id="{F53A890B-11B4-429E-BD9D-8F69D6FC86F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BD20210121</a:t>
            </a:r>
          </a:p>
        </p:txBody>
      </p:sp>
      <p:pic>
        <p:nvPicPr>
          <p:cNvPr id="9" name="Obrázek 4">
            <a:extLst>
              <a:ext uri="{FF2B5EF4-FFF2-40B4-BE49-F238E27FC236}">
                <a16:creationId xmlns:a16="http://schemas.microsoft.com/office/drawing/2014/main" id="{31A72A8C-9299-4892-9B1E-E2707B7D0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5">
            <a:extLst>
              <a:ext uri="{FF2B5EF4-FFF2-40B4-BE49-F238E27FC236}">
                <a16:creationId xmlns:a16="http://schemas.microsoft.com/office/drawing/2014/main" id="{4D355A37-F425-45DC-861B-3E269AC5E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6">
            <a:extLst>
              <a:ext uri="{FF2B5EF4-FFF2-40B4-BE49-F238E27FC236}">
                <a16:creationId xmlns:a16="http://schemas.microsoft.com/office/drawing/2014/main" id="{66537734-BEF4-4915-8B44-6A605FAB4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233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ovéPole 1">
            <a:extLst>
              <a:ext uri="{FF2B5EF4-FFF2-40B4-BE49-F238E27FC236}">
                <a16:creationId xmlns:a16="http://schemas.microsoft.com/office/drawing/2014/main" id="{053A8926-9B76-409B-938B-68B41E83F524}"/>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6627" name="TextovéPole 2">
            <a:extLst>
              <a:ext uri="{FF2B5EF4-FFF2-40B4-BE49-F238E27FC236}">
                <a16:creationId xmlns:a16="http://schemas.microsoft.com/office/drawing/2014/main" id="{CC502BA2-1105-4C1F-964F-495119BB8E26}"/>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26628" name="TextovéPole 3">
            <a:extLst>
              <a:ext uri="{FF2B5EF4-FFF2-40B4-BE49-F238E27FC236}">
                <a16:creationId xmlns:a16="http://schemas.microsoft.com/office/drawing/2014/main" id="{A8B8E2A3-26CE-4EE4-80CA-8C96F700E1B0}"/>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BD20210129</a:t>
            </a:r>
          </a:p>
        </p:txBody>
      </p:sp>
      <p:pic>
        <p:nvPicPr>
          <p:cNvPr id="8" name="Obrázek 4">
            <a:extLst>
              <a:ext uri="{FF2B5EF4-FFF2-40B4-BE49-F238E27FC236}">
                <a16:creationId xmlns:a16="http://schemas.microsoft.com/office/drawing/2014/main" id="{7029E04E-71E6-4E34-AB18-FA263BA73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DE57C404-FAFA-4EC7-8B35-64C4AC329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8186CB16-F7AD-42B9-975B-D875E42A2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6801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ovéPole 1">
            <a:extLst>
              <a:ext uri="{FF2B5EF4-FFF2-40B4-BE49-F238E27FC236}">
                <a16:creationId xmlns:a16="http://schemas.microsoft.com/office/drawing/2014/main" id="{4389B620-9154-4761-8CDC-E4C641848C43}"/>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7651" name="TextovéPole 2">
            <a:extLst>
              <a:ext uri="{FF2B5EF4-FFF2-40B4-BE49-F238E27FC236}">
                <a16:creationId xmlns:a16="http://schemas.microsoft.com/office/drawing/2014/main" id="{300AD06F-B6E1-469A-916E-5A5983867F62}"/>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27652" name="TextovéPole 3">
            <a:extLst>
              <a:ext uri="{FF2B5EF4-FFF2-40B4-BE49-F238E27FC236}">
                <a16:creationId xmlns:a16="http://schemas.microsoft.com/office/drawing/2014/main" id="{F164ED3A-F044-4FDF-A259-66C3908B931D}"/>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BD20210130</a:t>
            </a:r>
          </a:p>
        </p:txBody>
      </p:sp>
      <p:pic>
        <p:nvPicPr>
          <p:cNvPr id="8" name="Obrázek 4">
            <a:extLst>
              <a:ext uri="{FF2B5EF4-FFF2-40B4-BE49-F238E27FC236}">
                <a16:creationId xmlns:a16="http://schemas.microsoft.com/office/drawing/2014/main" id="{9CDDED96-AC99-4EAC-81F6-EDCF8F283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90789DFD-0001-4034-83D4-F1599A284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78D03902-24A7-4801-A046-9BD605599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532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1100247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ovéPole 1">
            <a:extLst>
              <a:ext uri="{FF2B5EF4-FFF2-40B4-BE49-F238E27FC236}">
                <a16:creationId xmlns:a16="http://schemas.microsoft.com/office/drawing/2014/main" id="{87879822-3279-47FC-81FD-DE370C4727D5}"/>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8675" name="TextovéPole 2">
            <a:extLst>
              <a:ext uri="{FF2B5EF4-FFF2-40B4-BE49-F238E27FC236}">
                <a16:creationId xmlns:a16="http://schemas.microsoft.com/office/drawing/2014/main" id="{6440DA9A-CFCA-4903-99BF-B583D764DE6D}"/>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11: Core Social Welfare</a:t>
            </a:r>
          </a:p>
        </p:txBody>
      </p:sp>
      <p:sp>
        <p:nvSpPr>
          <p:cNvPr id="28676" name="TextovéPole 3">
            <a:extLst>
              <a:ext uri="{FF2B5EF4-FFF2-40B4-BE49-F238E27FC236}">
                <a16:creationId xmlns:a16="http://schemas.microsoft.com/office/drawing/2014/main" id="{38375A18-2B01-4D7C-90C2-326B983571D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BD20210131</a:t>
            </a:r>
          </a:p>
        </p:txBody>
      </p:sp>
      <p:pic>
        <p:nvPicPr>
          <p:cNvPr id="8" name="Obrázek 4">
            <a:extLst>
              <a:ext uri="{FF2B5EF4-FFF2-40B4-BE49-F238E27FC236}">
                <a16:creationId xmlns:a16="http://schemas.microsoft.com/office/drawing/2014/main" id="{F179CA5C-04D8-4131-B393-64CAB79C1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5">
            <a:extLst>
              <a:ext uri="{FF2B5EF4-FFF2-40B4-BE49-F238E27FC236}">
                <a16:creationId xmlns:a16="http://schemas.microsoft.com/office/drawing/2014/main" id="{5701799B-AC38-4EB4-95C8-A6F36CF65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6">
            <a:extLst>
              <a:ext uri="{FF2B5EF4-FFF2-40B4-BE49-F238E27FC236}">
                <a16:creationId xmlns:a16="http://schemas.microsoft.com/office/drawing/2014/main" id="{3E5A47CD-F7ED-457F-A9FB-703B3BEB8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5473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ovéPole 1">
            <a:extLst>
              <a:ext uri="{FF2B5EF4-FFF2-40B4-BE49-F238E27FC236}">
                <a16:creationId xmlns:a16="http://schemas.microsoft.com/office/drawing/2014/main" id="{159D14AF-1377-4DC2-BA4C-2C2D702C0234}"/>
              </a:ext>
            </a:extLst>
          </p:cNvPr>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rgbClr val="008000"/>
                </a:solidFill>
                <a:latin typeface="+mj-lt"/>
                <a:ea typeface="Arial Unicode MS" panose="020B0604020202020204" pitchFamily="34" charset="-128"/>
                <a:cs typeface="Arial" panose="020B0604020202020204" pitchFamily="34" charset="0"/>
              </a:rPr>
              <a:t>Parallel Run KPI report</a:t>
            </a:r>
          </a:p>
        </p:txBody>
      </p:sp>
      <p:sp>
        <p:nvSpPr>
          <p:cNvPr id="29699" name="TextovéPole 2">
            <a:extLst>
              <a:ext uri="{FF2B5EF4-FFF2-40B4-BE49-F238E27FC236}">
                <a16:creationId xmlns:a16="http://schemas.microsoft.com/office/drawing/2014/main" id="{32788B2D-22FD-4140-84A8-9122CF45DE22}"/>
              </a:ext>
            </a:extLst>
          </p:cNvPr>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8000"/>
                </a:solidFill>
                <a:latin typeface="+mj-lt"/>
                <a:ea typeface="Arial Unicode MS" panose="020B0604020202020204" pitchFamily="34" charset="-128"/>
                <a:cs typeface="Arial" panose="020B0604020202020204" pitchFamily="34" charset="0"/>
              </a:rPr>
              <a:t>KPI 12: Paradoxically rejected blocks (PRBs)</a:t>
            </a:r>
          </a:p>
        </p:txBody>
      </p:sp>
      <p:pic>
        <p:nvPicPr>
          <p:cNvPr id="6" name="Obrázek 3">
            <a:extLst>
              <a:ext uri="{FF2B5EF4-FFF2-40B4-BE49-F238E27FC236}">
                <a16:creationId xmlns:a16="http://schemas.microsoft.com/office/drawing/2014/main" id="{1C80193F-38DE-449F-A6C2-415483C5F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905000"/>
            <a:ext cx="7620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1396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a: Highest virtual margins at market balance for CORE TSOs</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F5BCE073-9659-4A6B-8362-41DBDF464083}"/>
              </a:ext>
            </a:extLst>
          </p:cNvPr>
          <p:cNvPicPr>
            <a:picLocks noChangeAspect="1"/>
          </p:cNvPicPr>
          <p:nvPr/>
        </p:nvPicPr>
        <p:blipFill>
          <a:blip r:embed="rId3"/>
          <a:srcRect/>
          <a:stretch/>
        </p:blipFill>
        <p:spPr>
          <a:xfrm>
            <a:off x="24575" y="918490"/>
            <a:ext cx="4903850" cy="2731338"/>
          </a:xfrm>
          <a:prstGeom prst="rect">
            <a:avLst/>
          </a:prstGeom>
        </p:spPr>
      </p:pic>
      <p:pic>
        <p:nvPicPr>
          <p:cNvPr id="13" name="Obraz 12">
            <a:extLst>
              <a:ext uri="{FF2B5EF4-FFF2-40B4-BE49-F238E27FC236}">
                <a16:creationId xmlns:a16="http://schemas.microsoft.com/office/drawing/2014/main" id="{F0C21608-E2D2-46CA-B084-376CFD4C063B}"/>
              </a:ext>
            </a:extLst>
          </p:cNvPr>
          <p:cNvPicPr>
            <a:picLocks noChangeAspect="1"/>
          </p:cNvPicPr>
          <p:nvPr/>
        </p:nvPicPr>
        <p:blipFill>
          <a:blip r:embed="rId4"/>
          <a:srcRect/>
          <a:stretch/>
        </p:blipFill>
        <p:spPr>
          <a:xfrm>
            <a:off x="4987701" y="918490"/>
            <a:ext cx="4781403" cy="2731338"/>
          </a:xfrm>
          <a:prstGeom prst="rect">
            <a:avLst/>
          </a:prstGeom>
        </p:spPr>
      </p:pic>
      <p:pic>
        <p:nvPicPr>
          <p:cNvPr id="10" name="Obraz 9">
            <a:extLst>
              <a:ext uri="{FF2B5EF4-FFF2-40B4-BE49-F238E27FC236}">
                <a16:creationId xmlns:a16="http://schemas.microsoft.com/office/drawing/2014/main" id="{E3E57907-C8C1-4CF2-B491-958D70B9796D}"/>
              </a:ext>
            </a:extLst>
          </p:cNvPr>
          <p:cNvPicPr>
            <a:picLocks noChangeAspect="1"/>
          </p:cNvPicPr>
          <p:nvPr/>
        </p:nvPicPr>
        <p:blipFill>
          <a:blip r:embed="rId5"/>
          <a:srcRect/>
          <a:stretch/>
        </p:blipFill>
        <p:spPr>
          <a:xfrm>
            <a:off x="40363" y="4018662"/>
            <a:ext cx="4893646" cy="2731338"/>
          </a:xfrm>
          <a:prstGeom prst="rect">
            <a:avLst/>
          </a:prstGeom>
        </p:spPr>
      </p:pic>
      <p:pic>
        <p:nvPicPr>
          <p:cNvPr id="11" name="Obraz 10">
            <a:extLst>
              <a:ext uri="{FF2B5EF4-FFF2-40B4-BE49-F238E27FC236}">
                <a16:creationId xmlns:a16="http://schemas.microsoft.com/office/drawing/2014/main" id="{634FA082-79C3-46BF-9CB5-9B007D8D0BFF}"/>
              </a:ext>
            </a:extLst>
          </p:cNvPr>
          <p:cNvPicPr>
            <a:picLocks noChangeAspect="1"/>
          </p:cNvPicPr>
          <p:nvPr/>
        </p:nvPicPr>
        <p:blipFill>
          <a:blip r:embed="rId6"/>
          <a:srcRect/>
          <a:stretch/>
        </p:blipFill>
        <p:spPr>
          <a:xfrm>
            <a:off x="4963686" y="4036177"/>
            <a:ext cx="4850806" cy="2696308"/>
          </a:xfrm>
          <a:prstGeom prst="rect">
            <a:avLst/>
          </a:prstGeom>
        </p:spPr>
      </p:pic>
    </p:spTree>
    <p:extLst>
      <p:ext uri="{BB962C8B-B14F-4D97-AF65-F5344CB8AC3E}">
        <p14:creationId xmlns:p14="http://schemas.microsoft.com/office/powerpoint/2010/main" val="4654577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a: Highest virtual margins at market balance for CORE TSOs</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F5BCE073-9659-4A6B-8362-41DBDF464083}"/>
              </a:ext>
            </a:extLst>
          </p:cNvPr>
          <p:cNvPicPr>
            <a:picLocks noChangeAspect="1"/>
          </p:cNvPicPr>
          <p:nvPr/>
        </p:nvPicPr>
        <p:blipFill>
          <a:blip r:embed="rId3"/>
          <a:srcRect/>
          <a:stretch/>
        </p:blipFill>
        <p:spPr>
          <a:xfrm>
            <a:off x="88881" y="918490"/>
            <a:ext cx="4775238" cy="2731338"/>
          </a:xfrm>
          <a:prstGeom prst="rect">
            <a:avLst/>
          </a:prstGeom>
        </p:spPr>
      </p:pic>
      <p:pic>
        <p:nvPicPr>
          <p:cNvPr id="13" name="Obraz 12">
            <a:extLst>
              <a:ext uri="{FF2B5EF4-FFF2-40B4-BE49-F238E27FC236}">
                <a16:creationId xmlns:a16="http://schemas.microsoft.com/office/drawing/2014/main" id="{F0C21608-E2D2-46CA-B084-376CFD4C063B}"/>
              </a:ext>
            </a:extLst>
          </p:cNvPr>
          <p:cNvPicPr>
            <a:picLocks noChangeAspect="1"/>
          </p:cNvPicPr>
          <p:nvPr/>
        </p:nvPicPr>
        <p:blipFill>
          <a:blip r:embed="rId4"/>
          <a:srcRect/>
          <a:stretch/>
        </p:blipFill>
        <p:spPr>
          <a:xfrm>
            <a:off x="5040304" y="918490"/>
            <a:ext cx="4676196" cy="2731338"/>
          </a:xfrm>
          <a:prstGeom prst="rect">
            <a:avLst/>
          </a:prstGeom>
        </p:spPr>
      </p:pic>
      <p:pic>
        <p:nvPicPr>
          <p:cNvPr id="10" name="Obraz 9">
            <a:extLst>
              <a:ext uri="{FF2B5EF4-FFF2-40B4-BE49-F238E27FC236}">
                <a16:creationId xmlns:a16="http://schemas.microsoft.com/office/drawing/2014/main" id="{E3E57907-C8C1-4CF2-B491-958D70B9796D}"/>
              </a:ext>
            </a:extLst>
          </p:cNvPr>
          <p:cNvPicPr>
            <a:picLocks noChangeAspect="1"/>
          </p:cNvPicPr>
          <p:nvPr/>
        </p:nvPicPr>
        <p:blipFill>
          <a:blip r:embed="rId5"/>
          <a:srcRect/>
          <a:stretch/>
        </p:blipFill>
        <p:spPr>
          <a:xfrm>
            <a:off x="121049" y="4018662"/>
            <a:ext cx="4732273" cy="2731338"/>
          </a:xfrm>
          <a:prstGeom prst="rect">
            <a:avLst/>
          </a:prstGeom>
        </p:spPr>
      </p:pic>
      <p:pic>
        <p:nvPicPr>
          <p:cNvPr id="11" name="Obraz 10">
            <a:extLst>
              <a:ext uri="{FF2B5EF4-FFF2-40B4-BE49-F238E27FC236}">
                <a16:creationId xmlns:a16="http://schemas.microsoft.com/office/drawing/2014/main" id="{634FA082-79C3-46BF-9CB5-9B007D8D0BFF}"/>
              </a:ext>
            </a:extLst>
          </p:cNvPr>
          <p:cNvPicPr>
            <a:picLocks noChangeAspect="1"/>
          </p:cNvPicPr>
          <p:nvPr/>
        </p:nvPicPr>
        <p:blipFill>
          <a:blip r:embed="rId6"/>
          <a:srcRect/>
          <a:stretch/>
        </p:blipFill>
        <p:spPr>
          <a:xfrm>
            <a:off x="5003894" y="4036177"/>
            <a:ext cx="4770390" cy="2696308"/>
          </a:xfrm>
          <a:prstGeom prst="rect">
            <a:avLst/>
          </a:prstGeom>
        </p:spPr>
      </p:pic>
    </p:spTree>
    <p:extLst>
      <p:ext uri="{BB962C8B-B14F-4D97-AF65-F5344CB8AC3E}">
        <p14:creationId xmlns:p14="http://schemas.microsoft.com/office/powerpoint/2010/main" val="22292575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AT: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F5BCE073-9659-4A6B-8362-41DBDF464083}"/>
              </a:ext>
            </a:extLst>
          </p:cNvPr>
          <p:cNvPicPr>
            <a:picLocks noChangeAspect="1"/>
          </p:cNvPicPr>
          <p:nvPr/>
        </p:nvPicPr>
        <p:blipFill>
          <a:blip r:embed="rId3"/>
          <a:srcRect/>
          <a:stretch/>
        </p:blipFill>
        <p:spPr>
          <a:xfrm>
            <a:off x="112923" y="1090663"/>
            <a:ext cx="4768163" cy="2866896"/>
          </a:xfrm>
          <a:prstGeom prst="rect">
            <a:avLst/>
          </a:prstGeom>
        </p:spPr>
      </p:pic>
      <p:pic>
        <p:nvPicPr>
          <p:cNvPr id="11" name="Obraz 10">
            <a:extLst>
              <a:ext uri="{FF2B5EF4-FFF2-40B4-BE49-F238E27FC236}">
                <a16:creationId xmlns:a16="http://schemas.microsoft.com/office/drawing/2014/main" id="{ABBD0981-6A56-41BD-AC92-417F9D3EBE9F}"/>
              </a:ext>
            </a:extLst>
          </p:cNvPr>
          <p:cNvPicPr>
            <a:picLocks noChangeAspect="1"/>
          </p:cNvPicPr>
          <p:nvPr/>
        </p:nvPicPr>
        <p:blipFill>
          <a:blip r:embed="rId4"/>
          <a:srcRect/>
          <a:stretch/>
        </p:blipFill>
        <p:spPr>
          <a:xfrm>
            <a:off x="5097263" y="1130334"/>
            <a:ext cx="4705484" cy="2787553"/>
          </a:xfrm>
          <a:prstGeom prst="rect">
            <a:avLst/>
          </a:prstGeom>
        </p:spPr>
      </p:pic>
      <p:pic>
        <p:nvPicPr>
          <p:cNvPr id="10" name="Obraz 9">
            <a:extLst>
              <a:ext uri="{FF2B5EF4-FFF2-40B4-BE49-F238E27FC236}">
                <a16:creationId xmlns:a16="http://schemas.microsoft.com/office/drawing/2014/main" id="{A79BA660-B357-47ED-86B8-57B2D33F335E}"/>
              </a:ext>
            </a:extLst>
          </p:cNvPr>
          <p:cNvPicPr>
            <a:picLocks noChangeAspect="1"/>
          </p:cNvPicPr>
          <p:nvPr/>
        </p:nvPicPr>
        <p:blipFill>
          <a:blip r:embed="rId5"/>
          <a:srcRect/>
          <a:stretch/>
        </p:blipFill>
        <p:spPr>
          <a:xfrm>
            <a:off x="91508" y="3966784"/>
            <a:ext cx="4768163" cy="2754280"/>
          </a:xfrm>
          <a:prstGeom prst="rect">
            <a:avLst/>
          </a:prstGeom>
        </p:spPr>
      </p:pic>
      <p:pic>
        <p:nvPicPr>
          <p:cNvPr id="12" name="Obraz 11">
            <a:extLst>
              <a:ext uri="{FF2B5EF4-FFF2-40B4-BE49-F238E27FC236}">
                <a16:creationId xmlns:a16="http://schemas.microsoft.com/office/drawing/2014/main" id="{A3779B70-8AB5-40F0-8D17-F14C451CA858}"/>
              </a:ext>
            </a:extLst>
          </p:cNvPr>
          <p:cNvPicPr>
            <a:picLocks noChangeAspect="1"/>
          </p:cNvPicPr>
          <p:nvPr/>
        </p:nvPicPr>
        <p:blipFill>
          <a:blip r:embed="rId6"/>
          <a:srcRect/>
          <a:stretch/>
        </p:blipFill>
        <p:spPr>
          <a:xfrm>
            <a:off x="5089141" y="3950147"/>
            <a:ext cx="4678898" cy="2787553"/>
          </a:xfrm>
          <a:prstGeom prst="rect">
            <a:avLst/>
          </a:prstGeom>
        </p:spPr>
      </p:pic>
    </p:spTree>
    <p:extLst>
      <p:ext uri="{BB962C8B-B14F-4D97-AF65-F5344CB8AC3E}">
        <p14:creationId xmlns:p14="http://schemas.microsoft.com/office/powerpoint/2010/main" val="403651547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AT: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F5BCE073-9659-4A6B-8362-41DBDF464083}"/>
              </a:ext>
            </a:extLst>
          </p:cNvPr>
          <p:cNvPicPr>
            <a:picLocks noChangeAspect="1"/>
          </p:cNvPicPr>
          <p:nvPr/>
        </p:nvPicPr>
        <p:blipFill>
          <a:blip r:embed="rId3"/>
          <a:srcRect/>
          <a:stretch/>
        </p:blipFill>
        <p:spPr>
          <a:xfrm>
            <a:off x="112923" y="1140680"/>
            <a:ext cx="4768163" cy="2766861"/>
          </a:xfrm>
          <a:prstGeom prst="rect">
            <a:avLst/>
          </a:prstGeom>
        </p:spPr>
      </p:pic>
      <p:pic>
        <p:nvPicPr>
          <p:cNvPr id="11" name="Obraz 10">
            <a:extLst>
              <a:ext uri="{FF2B5EF4-FFF2-40B4-BE49-F238E27FC236}">
                <a16:creationId xmlns:a16="http://schemas.microsoft.com/office/drawing/2014/main" id="{ABBD0981-6A56-41BD-AC92-417F9D3EBE9F}"/>
              </a:ext>
            </a:extLst>
          </p:cNvPr>
          <p:cNvPicPr>
            <a:picLocks noChangeAspect="1"/>
          </p:cNvPicPr>
          <p:nvPr/>
        </p:nvPicPr>
        <p:blipFill>
          <a:blip r:embed="rId4"/>
          <a:srcRect/>
          <a:stretch/>
        </p:blipFill>
        <p:spPr>
          <a:xfrm>
            <a:off x="5097263" y="1160623"/>
            <a:ext cx="4705484" cy="2726975"/>
          </a:xfrm>
          <a:prstGeom prst="rect">
            <a:avLst/>
          </a:prstGeom>
        </p:spPr>
      </p:pic>
      <p:pic>
        <p:nvPicPr>
          <p:cNvPr id="10" name="Obraz 9">
            <a:extLst>
              <a:ext uri="{FF2B5EF4-FFF2-40B4-BE49-F238E27FC236}">
                <a16:creationId xmlns:a16="http://schemas.microsoft.com/office/drawing/2014/main" id="{A79BA660-B357-47ED-86B8-57B2D33F335E}"/>
              </a:ext>
            </a:extLst>
          </p:cNvPr>
          <p:cNvPicPr>
            <a:picLocks noChangeAspect="1"/>
          </p:cNvPicPr>
          <p:nvPr/>
        </p:nvPicPr>
        <p:blipFill>
          <a:blip r:embed="rId5"/>
          <a:srcRect/>
          <a:stretch/>
        </p:blipFill>
        <p:spPr>
          <a:xfrm>
            <a:off x="130332" y="3966784"/>
            <a:ext cx="4690515" cy="2754280"/>
          </a:xfrm>
          <a:prstGeom prst="rect">
            <a:avLst/>
          </a:prstGeom>
        </p:spPr>
      </p:pic>
      <p:pic>
        <p:nvPicPr>
          <p:cNvPr id="12" name="Obraz 11">
            <a:extLst>
              <a:ext uri="{FF2B5EF4-FFF2-40B4-BE49-F238E27FC236}">
                <a16:creationId xmlns:a16="http://schemas.microsoft.com/office/drawing/2014/main" id="{A3779B70-8AB5-40F0-8D17-F14C451CA858}"/>
              </a:ext>
            </a:extLst>
          </p:cNvPr>
          <p:cNvPicPr>
            <a:picLocks noChangeAspect="1"/>
          </p:cNvPicPr>
          <p:nvPr/>
        </p:nvPicPr>
        <p:blipFill>
          <a:blip r:embed="rId6"/>
          <a:srcRect/>
          <a:stretch/>
        </p:blipFill>
        <p:spPr>
          <a:xfrm>
            <a:off x="5089141" y="3995816"/>
            <a:ext cx="4678898" cy="2696214"/>
          </a:xfrm>
          <a:prstGeom prst="rect">
            <a:avLst/>
          </a:prstGeom>
        </p:spPr>
      </p:pic>
    </p:spTree>
    <p:extLst>
      <p:ext uri="{BB962C8B-B14F-4D97-AF65-F5344CB8AC3E}">
        <p14:creationId xmlns:p14="http://schemas.microsoft.com/office/powerpoint/2010/main" val="406895792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BE: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C253B091-9FB6-44A7-9D37-A324A248585C}"/>
              </a:ext>
            </a:extLst>
          </p:cNvPr>
          <p:cNvPicPr>
            <a:picLocks noChangeAspect="1"/>
          </p:cNvPicPr>
          <p:nvPr/>
        </p:nvPicPr>
        <p:blipFill>
          <a:blip r:embed="rId3"/>
          <a:srcRect/>
          <a:stretch/>
        </p:blipFill>
        <p:spPr>
          <a:xfrm>
            <a:off x="5041189" y="1109121"/>
            <a:ext cx="4817632" cy="2829980"/>
          </a:xfrm>
          <a:prstGeom prst="rect">
            <a:avLst/>
          </a:prstGeom>
        </p:spPr>
      </p:pic>
      <p:pic>
        <p:nvPicPr>
          <p:cNvPr id="10" name="Obraz 9">
            <a:extLst>
              <a:ext uri="{FF2B5EF4-FFF2-40B4-BE49-F238E27FC236}">
                <a16:creationId xmlns:a16="http://schemas.microsoft.com/office/drawing/2014/main" id="{80CC86E7-F294-476C-9DD9-EDFBA17E06D6}"/>
              </a:ext>
            </a:extLst>
          </p:cNvPr>
          <p:cNvPicPr>
            <a:picLocks noChangeAspect="1"/>
          </p:cNvPicPr>
          <p:nvPr/>
        </p:nvPicPr>
        <p:blipFill>
          <a:blip r:embed="rId4"/>
          <a:srcRect/>
          <a:stretch/>
        </p:blipFill>
        <p:spPr>
          <a:xfrm>
            <a:off x="71170" y="1129637"/>
            <a:ext cx="4851670" cy="2788947"/>
          </a:xfrm>
          <a:prstGeom prst="rect">
            <a:avLst/>
          </a:prstGeom>
        </p:spPr>
      </p:pic>
      <p:pic>
        <p:nvPicPr>
          <p:cNvPr id="11" name="Obraz 10">
            <a:extLst>
              <a:ext uri="{FF2B5EF4-FFF2-40B4-BE49-F238E27FC236}">
                <a16:creationId xmlns:a16="http://schemas.microsoft.com/office/drawing/2014/main" id="{79E67A2C-DF81-4066-8E03-5955E4B53401}"/>
              </a:ext>
            </a:extLst>
          </p:cNvPr>
          <p:cNvPicPr>
            <a:picLocks noChangeAspect="1"/>
          </p:cNvPicPr>
          <p:nvPr/>
        </p:nvPicPr>
        <p:blipFill>
          <a:blip r:embed="rId5"/>
          <a:srcRect/>
          <a:stretch/>
        </p:blipFill>
        <p:spPr>
          <a:xfrm>
            <a:off x="5041189" y="3968745"/>
            <a:ext cx="4817632" cy="2862738"/>
          </a:xfrm>
          <a:prstGeom prst="rect">
            <a:avLst/>
          </a:prstGeom>
        </p:spPr>
      </p:pic>
      <p:pic>
        <p:nvPicPr>
          <p:cNvPr id="12" name="Obraz 11">
            <a:extLst>
              <a:ext uri="{FF2B5EF4-FFF2-40B4-BE49-F238E27FC236}">
                <a16:creationId xmlns:a16="http://schemas.microsoft.com/office/drawing/2014/main" id="{37DC3110-1E32-4299-8F6E-6022AB23ADF6}"/>
              </a:ext>
            </a:extLst>
          </p:cNvPr>
          <p:cNvPicPr>
            <a:picLocks noChangeAspect="1"/>
          </p:cNvPicPr>
          <p:nvPr/>
        </p:nvPicPr>
        <p:blipFill>
          <a:blip r:embed="rId6"/>
          <a:srcRect/>
          <a:stretch/>
        </p:blipFill>
        <p:spPr>
          <a:xfrm>
            <a:off x="97802" y="3966666"/>
            <a:ext cx="4798406" cy="2866896"/>
          </a:xfrm>
          <a:prstGeom prst="rect">
            <a:avLst/>
          </a:prstGeom>
        </p:spPr>
      </p:pic>
    </p:spTree>
    <p:extLst>
      <p:ext uri="{BB962C8B-B14F-4D97-AF65-F5344CB8AC3E}">
        <p14:creationId xmlns:p14="http://schemas.microsoft.com/office/powerpoint/2010/main" val="40051551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BE: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C253B091-9FB6-44A7-9D37-A324A248585C}"/>
              </a:ext>
            </a:extLst>
          </p:cNvPr>
          <p:cNvPicPr>
            <a:picLocks noChangeAspect="1"/>
          </p:cNvPicPr>
          <p:nvPr/>
        </p:nvPicPr>
        <p:blipFill>
          <a:blip r:embed="rId3"/>
          <a:srcRect/>
          <a:stretch/>
        </p:blipFill>
        <p:spPr>
          <a:xfrm>
            <a:off x="5041189" y="1130177"/>
            <a:ext cx="4817632" cy="2787868"/>
          </a:xfrm>
          <a:prstGeom prst="rect">
            <a:avLst/>
          </a:prstGeom>
        </p:spPr>
      </p:pic>
      <p:pic>
        <p:nvPicPr>
          <p:cNvPr id="10" name="Obraz 9">
            <a:extLst>
              <a:ext uri="{FF2B5EF4-FFF2-40B4-BE49-F238E27FC236}">
                <a16:creationId xmlns:a16="http://schemas.microsoft.com/office/drawing/2014/main" id="{80CC86E7-F294-476C-9DD9-EDFBA17E06D6}"/>
              </a:ext>
            </a:extLst>
          </p:cNvPr>
          <p:cNvPicPr>
            <a:picLocks noChangeAspect="1"/>
          </p:cNvPicPr>
          <p:nvPr/>
        </p:nvPicPr>
        <p:blipFill>
          <a:blip r:embed="rId4"/>
          <a:srcRect/>
          <a:stretch/>
        </p:blipFill>
        <p:spPr>
          <a:xfrm>
            <a:off x="100442" y="1129637"/>
            <a:ext cx="4793125" cy="2788947"/>
          </a:xfrm>
          <a:prstGeom prst="rect">
            <a:avLst/>
          </a:prstGeom>
        </p:spPr>
      </p:pic>
      <p:pic>
        <p:nvPicPr>
          <p:cNvPr id="11" name="Obraz 10">
            <a:extLst>
              <a:ext uri="{FF2B5EF4-FFF2-40B4-BE49-F238E27FC236}">
                <a16:creationId xmlns:a16="http://schemas.microsoft.com/office/drawing/2014/main" id="{79E67A2C-DF81-4066-8E03-5955E4B53401}"/>
              </a:ext>
            </a:extLst>
          </p:cNvPr>
          <p:cNvPicPr>
            <a:picLocks noChangeAspect="1"/>
          </p:cNvPicPr>
          <p:nvPr/>
        </p:nvPicPr>
        <p:blipFill>
          <a:blip r:embed="rId5"/>
          <a:srcRect/>
          <a:stretch/>
        </p:blipFill>
        <p:spPr>
          <a:xfrm>
            <a:off x="5041189" y="3973801"/>
            <a:ext cx="4817632" cy="2852625"/>
          </a:xfrm>
          <a:prstGeom prst="rect">
            <a:avLst/>
          </a:prstGeom>
        </p:spPr>
      </p:pic>
      <p:pic>
        <p:nvPicPr>
          <p:cNvPr id="12" name="Obraz 11">
            <a:extLst>
              <a:ext uri="{FF2B5EF4-FFF2-40B4-BE49-F238E27FC236}">
                <a16:creationId xmlns:a16="http://schemas.microsoft.com/office/drawing/2014/main" id="{37DC3110-1E32-4299-8F6E-6022AB23ADF6}"/>
              </a:ext>
            </a:extLst>
          </p:cNvPr>
          <p:cNvPicPr>
            <a:picLocks noChangeAspect="1"/>
          </p:cNvPicPr>
          <p:nvPr/>
        </p:nvPicPr>
        <p:blipFill>
          <a:blip r:embed="rId6"/>
          <a:srcRect/>
          <a:stretch/>
        </p:blipFill>
        <p:spPr>
          <a:xfrm>
            <a:off x="97802" y="3982403"/>
            <a:ext cx="4798406" cy="2835421"/>
          </a:xfrm>
          <a:prstGeom prst="rect">
            <a:avLst/>
          </a:prstGeom>
        </p:spPr>
      </p:pic>
    </p:spTree>
    <p:extLst>
      <p:ext uri="{BB962C8B-B14F-4D97-AF65-F5344CB8AC3E}">
        <p14:creationId xmlns:p14="http://schemas.microsoft.com/office/powerpoint/2010/main" val="25294749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CZ: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1" name="Obraz 10">
            <a:extLst>
              <a:ext uri="{FF2B5EF4-FFF2-40B4-BE49-F238E27FC236}">
                <a16:creationId xmlns:a16="http://schemas.microsoft.com/office/drawing/2014/main" id="{B89E9D5F-CFE6-4F7E-990D-33B42F26C754}"/>
              </a:ext>
            </a:extLst>
          </p:cNvPr>
          <p:cNvPicPr>
            <a:picLocks noChangeAspect="1"/>
          </p:cNvPicPr>
          <p:nvPr/>
        </p:nvPicPr>
        <p:blipFill>
          <a:blip r:embed="rId3"/>
          <a:srcRect/>
          <a:stretch/>
        </p:blipFill>
        <p:spPr>
          <a:xfrm>
            <a:off x="5026795" y="3994207"/>
            <a:ext cx="4846419" cy="2860690"/>
          </a:xfrm>
          <a:prstGeom prst="rect">
            <a:avLst/>
          </a:prstGeom>
        </p:spPr>
      </p:pic>
      <p:pic>
        <p:nvPicPr>
          <p:cNvPr id="12" name="Obraz 11">
            <a:extLst>
              <a:ext uri="{FF2B5EF4-FFF2-40B4-BE49-F238E27FC236}">
                <a16:creationId xmlns:a16="http://schemas.microsoft.com/office/drawing/2014/main" id="{DC923EC2-B306-43E2-8613-7DF4C3B3B9E8}"/>
              </a:ext>
            </a:extLst>
          </p:cNvPr>
          <p:cNvPicPr>
            <a:picLocks noChangeAspect="1"/>
          </p:cNvPicPr>
          <p:nvPr/>
        </p:nvPicPr>
        <p:blipFill>
          <a:blip r:embed="rId4"/>
          <a:srcRect/>
          <a:stretch/>
        </p:blipFill>
        <p:spPr>
          <a:xfrm>
            <a:off x="50906" y="4025916"/>
            <a:ext cx="4892197" cy="2797271"/>
          </a:xfrm>
          <a:prstGeom prst="rect">
            <a:avLst/>
          </a:prstGeom>
        </p:spPr>
      </p:pic>
      <p:sp>
        <p:nvSpPr>
          <p:cNvPr id="4" name="pole tekstowe 3">
            <a:extLst>
              <a:ext uri="{FF2B5EF4-FFF2-40B4-BE49-F238E27FC236}">
                <a16:creationId xmlns:a16="http://schemas.microsoft.com/office/drawing/2014/main" id="{4A9D8A96-3B8E-4223-B38E-B3A2A818B52B}"/>
              </a:ext>
            </a:extLst>
          </p:cNvPr>
          <p:cNvSpPr txBox="1"/>
          <p:nvPr/>
        </p:nvSpPr>
        <p:spPr>
          <a:xfrm>
            <a:off x="516747" y="2371711"/>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0</a:t>
            </a:r>
            <a:r>
              <a:rPr lang="pl-PL" sz="1400" dirty="0">
                <a:solidFill>
                  <a:schemeClr val="tx2">
                    <a:lumMod val="40000"/>
                    <a:lumOff val="60000"/>
                  </a:schemeClr>
                </a:solidFill>
                <a:latin typeface="Arial" panose="020B0604020202020204" pitchFamily="34" charset="0"/>
                <a:cs typeface="Arial" panose="020B0604020202020204" pitchFamily="34" charset="0"/>
              </a:rPr>
              <a:t>9</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/2021-10/01/2021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3" name="pole tekstowe 12">
            <a:extLst>
              <a:ext uri="{FF2B5EF4-FFF2-40B4-BE49-F238E27FC236}">
                <a16:creationId xmlns:a16="http://schemas.microsoft.com/office/drawing/2014/main" id="{40631CB1-E4BD-4125-8D5C-AC642D364E1F}"/>
              </a:ext>
            </a:extLst>
          </p:cNvPr>
          <p:cNvSpPr txBox="1"/>
          <p:nvPr/>
        </p:nvSpPr>
        <p:spPr>
          <a:xfrm>
            <a:off x="5469747" y="2371710"/>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0</a:t>
            </a:r>
            <a:r>
              <a:rPr lang="pl-PL" sz="1400" dirty="0">
                <a:solidFill>
                  <a:schemeClr val="tx2">
                    <a:lumMod val="40000"/>
                    <a:lumOff val="60000"/>
                  </a:schemeClr>
                </a:solidFill>
                <a:latin typeface="Arial" panose="020B0604020202020204" pitchFamily="34" charset="0"/>
                <a:cs typeface="Arial" panose="020B0604020202020204" pitchFamily="34" charset="0"/>
              </a:rPr>
              <a:t>9</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/2021-10/01/2021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042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CZ: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1" name="Obraz 10">
            <a:extLst>
              <a:ext uri="{FF2B5EF4-FFF2-40B4-BE49-F238E27FC236}">
                <a16:creationId xmlns:a16="http://schemas.microsoft.com/office/drawing/2014/main" id="{B89E9D5F-CFE6-4F7E-990D-33B42F26C754}"/>
              </a:ext>
            </a:extLst>
          </p:cNvPr>
          <p:cNvPicPr>
            <a:picLocks noChangeAspect="1"/>
          </p:cNvPicPr>
          <p:nvPr/>
        </p:nvPicPr>
        <p:blipFill>
          <a:blip r:embed="rId3"/>
          <a:srcRect/>
          <a:stretch/>
        </p:blipFill>
        <p:spPr>
          <a:xfrm>
            <a:off x="5034379" y="3994207"/>
            <a:ext cx="4831251" cy="2860690"/>
          </a:xfrm>
          <a:prstGeom prst="rect">
            <a:avLst/>
          </a:prstGeom>
        </p:spPr>
      </p:pic>
      <p:pic>
        <p:nvPicPr>
          <p:cNvPr id="12" name="Obraz 11">
            <a:extLst>
              <a:ext uri="{FF2B5EF4-FFF2-40B4-BE49-F238E27FC236}">
                <a16:creationId xmlns:a16="http://schemas.microsoft.com/office/drawing/2014/main" id="{DC923EC2-B306-43E2-8613-7DF4C3B3B9E8}"/>
              </a:ext>
            </a:extLst>
          </p:cNvPr>
          <p:cNvPicPr>
            <a:picLocks noChangeAspect="1"/>
          </p:cNvPicPr>
          <p:nvPr/>
        </p:nvPicPr>
        <p:blipFill>
          <a:blip r:embed="rId4"/>
          <a:srcRect/>
          <a:stretch/>
        </p:blipFill>
        <p:spPr>
          <a:xfrm>
            <a:off x="164951" y="4025916"/>
            <a:ext cx="4664106" cy="2797271"/>
          </a:xfrm>
          <a:prstGeom prst="rect">
            <a:avLst/>
          </a:prstGeom>
        </p:spPr>
      </p:pic>
      <p:pic>
        <p:nvPicPr>
          <p:cNvPr id="14" name="Obraz 13">
            <a:extLst>
              <a:ext uri="{FF2B5EF4-FFF2-40B4-BE49-F238E27FC236}">
                <a16:creationId xmlns:a16="http://schemas.microsoft.com/office/drawing/2014/main" id="{CAD0A9FA-D479-40F5-BDE2-D5CD13B771DE}"/>
              </a:ext>
            </a:extLst>
          </p:cNvPr>
          <p:cNvPicPr>
            <a:picLocks noChangeAspect="1"/>
          </p:cNvPicPr>
          <p:nvPr/>
        </p:nvPicPr>
        <p:blipFill>
          <a:blip r:embed="rId5"/>
          <a:srcRect/>
          <a:stretch/>
        </p:blipFill>
        <p:spPr>
          <a:xfrm>
            <a:off x="5026795" y="1137598"/>
            <a:ext cx="4846419" cy="2795312"/>
          </a:xfrm>
          <a:prstGeom prst="rect">
            <a:avLst/>
          </a:prstGeom>
        </p:spPr>
      </p:pic>
      <p:pic>
        <p:nvPicPr>
          <p:cNvPr id="15" name="Obraz 14">
            <a:extLst>
              <a:ext uri="{FF2B5EF4-FFF2-40B4-BE49-F238E27FC236}">
                <a16:creationId xmlns:a16="http://schemas.microsoft.com/office/drawing/2014/main" id="{91EAFBB2-6280-4565-8E33-DB7496B3AF6D}"/>
              </a:ext>
            </a:extLst>
          </p:cNvPr>
          <p:cNvPicPr>
            <a:picLocks noChangeAspect="1"/>
          </p:cNvPicPr>
          <p:nvPr/>
        </p:nvPicPr>
        <p:blipFill>
          <a:blip r:embed="rId6"/>
          <a:srcRect/>
          <a:stretch/>
        </p:blipFill>
        <p:spPr>
          <a:xfrm>
            <a:off x="55473" y="1136618"/>
            <a:ext cx="4883062" cy="2797271"/>
          </a:xfrm>
          <a:prstGeom prst="rect">
            <a:avLst/>
          </a:prstGeom>
        </p:spPr>
      </p:pic>
    </p:spTree>
    <p:extLst>
      <p:ext uri="{BB962C8B-B14F-4D97-AF65-F5344CB8AC3E}">
        <p14:creationId xmlns:p14="http://schemas.microsoft.com/office/powerpoint/2010/main" val="1301664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21952675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D2: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6123A5C3-881D-4AEF-8C63-FBC3AF9A3A26}"/>
              </a:ext>
            </a:extLst>
          </p:cNvPr>
          <p:cNvPicPr>
            <a:picLocks noChangeAspect="1"/>
          </p:cNvPicPr>
          <p:nvPr/>
        </p:nvPicPr>
        <p:blipFill>
          <a:blip r:embed="rId3"/>
          <a:srcRect/>
          <a:stretch/>
        </p:blipFill>
        <p:spPr>
          <a:xfrm>
            <a:off x="5039059" y="1110902"/>
            <a:ext cx="4821891" cy="2826417"/>
          </a:xfrm>
          <a:prstGeom prst="rect">
            <a:avLst/>
          </a:prstGeom>
        </p:spPr>
      </p:pic>
      <p:pic>
        <p:nvPicPr>
          <p:cNvPr id="11" name="Obraz 10">
            <a:extLst>
              <a:ext uri="{FF2B5EF4-FFF2-40B4-BE49-F238E27FC236}">
                <a16:creationId xmlns:a16="http://schemas.microsoft.com/office/drawing/2014/main" id="{86F2EF4E-1682-4CDA-BFB0-898B5C8B88ED}"/>
              </a:ext>
            </a:extLst>
          </p:cNvPr>
          <p:cNvPicPr>
            <a:picLocks noChangeAspect="1"/>
          </p:cNvPicPr>
          <p:nvPr/>
        </p:nvPicPr>
        <p:blipFill>
          <a:blip r:embed="rId4"/>
          <a:srcRect/>
          <a:stretch/>
        </p:blipFill>
        <p:spPr>
          <a:xfrm>
            <a:off x="41010" y="1112299"/>
            <a:ext cx="4911990" cy="2823622"/>
          </a:xfrm>
          <a:prstGeom prst="rect">
            <a:avLst/>
          </a:prstGeom>
        </p:spPr>
      </p:pic>
      <p:pic>
        <p:nvPicPr>
          <p:cNvPr id="12" name="Obraz 11">
            <a:extLst>
              <a:ext uri="{FF2B5EF4-FFF2-40B4-BE49-F238E27FC236}">
                <a16:creationId xmlns:a16="http://schemas.microsoft.com/office/drawing/2014/main" id="{6AC27E0D-FFDD-4D9F-A9B4-D9065E31C0CF}"/>
              </a:ext>
            </a:extLst>
          </p:cNvPr>
          <p:cNvPicPr>
            <a:picLocks noChangeAspect="1"/>
          </p:cNvPicPr>
          <p:nvPr/>
        </p:nvPicPr>
        <p:blipFill>
          <a:blip r:embed="rId5"/>
          <a:srcRect/>
          <a:stretch/>
        </p:blipFill>
        <p:spPr>
          <a:xfrm>
            <a:off x="5034759" y="3982738"/>
            <a:ext cx="4830492" cy="2826417"/>
          </a:xfrm>
          <a:prstGeom prst="rect">
            <a:avLst/>
          </a:prstGeom>
        </p:spPr>
      </p:pic>
      <p:pic>
        <p:nvPicPr>
          <p:cNvPr id="13" name="Obraz 12">
            <a:extLst>
              <a:ext uri="{FF2B5EF4-FFF2-40B4-BE49-F238E27FC236}">
                <a16:creationId xmlns:a16="http://schemas.microsoft.com/office/drawing/2014/main" id="{93E1F456-A32E-4DE2-B694-2BE902D840DA}"/>
              </a:ext>
            </a:extLst>
          </p:cNvPr>
          <p:cNvPicPr>
            <a:picLocks noChangeAspect="1"/>
          </p:cNvPicPr>
          <p:nvPr/>
        </p:nvPicPr>
        <p:blipFill>
          <a:blip r:embed="rId6"/>
          <a:srcRect/>
          <a:stretch/>
        </p:blipFill>
        <p:spPr>
          <a:xfrm>
            <a:off x="41010" y="4003909"/>
            <a:ext cx="4911990" cy="2784074"/>
          </a:xfrm>
          <a:prstGeom prst="rect">
            <a:avLst/>
          </a:prstGeom>
        </p:spPr>
      </p:pic>
    </p:spTree>
    <p:extLst>
      <p:ext uri="{BB962C8B-B14F-4D97-AF65-F5344CB8AC3E}">
        <p14:creationId xmlns:p14="http://schemas.microsoft.com/office/powerpoint/2010/main" val="19727034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D2: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6123A5C3-881D-4AEF-8C63-FBC3AF9A3A26}"/>
              </a:ext>
            </a:extLst>
          </p:cNvPr>
          <p:cNvPicPr>
            <a:picLocks noChangeAspect="1"/>
          </p:cNvPicPr>
          <p:nvPr/>
        </p:nvPicPr>
        <p:blipFill>
          <a:blip r:embed="rId3"/>
          <a:srcRect/>
          <a:stretch/>
        </p:blipFill>
        <p:spPr>
          <a:xfrm>
            <a:off x="5039059" y="1134596"/>
            <a:ext cx="4821891" cy="2779029"/>
          </a:xfrm>
          <a:prstGeom prst="rect">
            <a:avLst/>
          </a:prstGeom>
        </p:spPr>
      </p:pic>
      <p:pic>
        <p:nvPicPr>
          <p:cNvPr id="11" name="Obraz 10">
            <a:extLst>
              <a:ext uri="{FF2B5EF4-FFF2-40B4-BE49-F238E27FC236}">
                <a16:creationId xmlns:a16="http://schemas.microsoft.com/office/drawing/2014/main" id="{86F2EF4E-1682-4CDA-BFB0-898B5C8B88ED}"/>
              </a:ext>
            </a:extLst>
          </p:cNvPr>
          <p:cNvPicPr>
            <a:picLocks noChangeAspect="1"/>
          </p:cNvPicPr>
          <p:nvPr/>
        </p:nvPicPr>
        <p:blipFill>
          <a:blip r:embed="rId4"/>
          <a:srcRect/>
          <a:stretch/>
        </p:blipFill>
        <p:spPr>
          <a:xfrm>
            <a:off x="85414" y="1112299"/>
            <a:ext cx="4823182" cy="2823622"/>
          </a:xfrm>
          <a:prstGeom prst="rect">
            <a:avLst/>
          </a:prstGeom>
        </p:spPr>
      </p:pic>
      <p:pic>
        <p:nvPicPr>
          <p:cNvPr id="12" name="Obraz 11">
            <a:extLst>
              <a:ext uri="{FF2B5EF4-FFF2-40B4-BE49-F238E27FC236}">
                <a16:creationId xmlns:a16="http://schemas.microsoft.com/office/drawing/2014/main" id="{6AC27E0D-FFDD-4D9F-A9B4-D9065E31C0CF}"/>
              </a:ext>
            </a:extLst>
          </p:cNvPr>
          <p:cNvPicPr>
            <a:picLocks noChangeAspect="1"/>
          </p:cNvPicPr>
          <p:nvPr/>
        </p:nvPicPr>
        <p:blipFill>
          <a:blip r:embed="rId5"/>
          <a:srcRect/>
          <a:stretch/>
        </p:blipFill>
        <p:spPr>
          <a:xfrm>
            <a:off x="5050623" y="3982738"/>
            <a:ext cx="4798764" cy="2826417"/>
          </a:xfrm>
          <a:prstGeom prst="rect">
            <a:avLst/>
          </a:prstGeom>
        </p:spPr>
      </p:pic>
      <p:pic>
        <p:nvPicPr>
          <p:cNvPr id="13" name="Obraz 12">
            <a:extLst>
              <a:ext uri="{FF2B5EF4-FFF2-40B4-BE49-F238E27FC236}">
                <a16:creationId xmlns:a16="http://schemas.microsoft.com/office/drawing/2014/main" id="{93E1F456-A32E-4DE2-B694-2BE902D840DA}"/>
              </a:ext>
            </a:extLst>
          </p:cNvPr>
          <p:cNvPicPr>
            <a:picLocks noChangeAspect="1"/>
          </p:cNvPicPr>
          <p:nvPr/>
        </p:nvPicPr>
        <p:blipFill>
          <a:blip r:embed="rId6"/>
          <a:srcRect/>
          <a:stretch/>
        </p:blipFill>
        <p:spPr>
          <a:xfrm>
            <a:off x="76071" y="4003909"/>
            <a:ext cx="4841868" cy="2784074"/>
          </a:xfrm>
          <a:prstGeom prst="rect">
            <a:avLst/>
          </a:prstGeom>
        </p:spPr>
      </p:pic>
    </p:spTree>
    <p:extLst>
      <p:ext uri="{BB962C8B-B14F-4D97-AF65-F5344CB8AC3E}">
        <p14:creationId xmlns:p14="http://schemas.microsoft.com/office/powerpoint/2010/main" val="18029035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D4: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BEC8E9EC-2C91-4207-BB6E-EFF97243B61C}"/>
              </a:ext>
            </a:extLst>
          </p:cNvPr>
          <p:cNvPicPr>
            <a:picLocks noChangeAspect="1"/>
          </p:cNvPicPr>
          <p:nvPr/>
        </p:nvPicPr>
        <p:blipFill>
          <a:blip r:embed="rId3"/>
          <a:srcRect/>
          <a:stretch/>
        </p:blipFill>
        <p:spPr>
          <a:xfrm>
            <a:off x="4994010" y="1135541"/>
            <a:ext cx="4911990" cy="2777139"/>
          </a:xfrm>
          <a:prstGeom prst="rect">
            <a:avLst/>
          </a:prstGeom>
        </p:spPr>
      </p:pic>
      <p:pic>
        <p:nvPicPr>
          <p:cNvPr id="11" name="Obraz 10">
            <a:extLst>
              <a:ext uri="{FF2B5EF4-FFF2-40B4-BE49-F238E27FC236}">
                <a16:creationId xmlns:a16="http://schemas.microsoft.com/office/drawing/2014/main" id="{87AC49A1-DA92-4CED-BD6A-E5B43AAF9025}"/>
              </a:ext>
            </a:extLst>
          </p:cNvPr>
          <p:cNvPicPr>
            <a:picLocks noChangeAspect="1"/>
          </p:cNvPicPr>
          <p:nvPr/>
        </p:nvPicPr>
        <p:blipFill>
          <a:blip r:embed="rId4"/>
          <a:srcRect/>
          <a:stretch/>
        </p:blipFill>
        <p:spPr>
          <a:xfrm>
            <a:off x="41010" y="1107544"/>
            <a:ext cx="4911990" cy="2833132"/>
          </a:xfrm>
          <a:prstGeom prst="rect">
            <a:avLst/>
          </a:prstGeom>
        </p:spPr>
      </p:pic>
      <p:pic>
        <p:nvPicPr>
          <p:cNvPr id="12" name="Obraz 11">
            <a:extLst>
              <a:ext uri="{FF2B5EF4-FFF2-40B4-BE49-F238E27FC236}">
                <a16:creationId xmlns:a16="http://schemas.microsoft.com/office/drawing/2014/main" id="{7D7310AD-65DA-4368-B707-B6D43C925684}"/>
              </a:ext>
            </a:extLst>
          </p:cNvPr>
          <p:cNvPicPr>
            <a:picLocks noChangeAspect="1"/>
          </p:cNvPicPr>
          <p:nvPr/>
        </p:nvPicPr>
        <p:blipFill>
          <a:blip r:embed="rId5"/>
          <a:srcRect/>
          <a:stretch/>
        </p:blipFill>
        <p:spPr>
          <a:xfrm>
            <a:off x="5105898" y="3991067"/>
            <a:ext cx="4789209" cy="2777139"/>
          </a:xfrm>
          <a:prstGeom prst="rect">
            <a:avLst/>
          </a:prstGeom>
        </p:spPr>
      </p:pic>
      <p:pic>
        <p:nvPicPr>
          <p:cNvPr id="13" name="Obraz 12">
            <a:extLst>
              <a:ext uri="{FF2B5EF4-FFF2-40B4-BE49-F238E27FC236}">
                <a16:creationId xmlns:a16="http://schemas.microsoft.com/office/drawing/2014/main" id="{5395AEDE-5FA7-48D7-A3EA-863CE6DBADD9}"/>
              </a:ext>
            </a:extLst>
          </p:cNvPr>
          <p:cNvPicPr>
            <a:picLocks noChangeAspect="1"/>
          </p:cNvPicPr>
          <p:nvPr/>
        </p:nvPicPr>
        <p:blipFill>
          <a:blip r:embed="rId6"/>
          <a:srcRect/>
          <a:stretch/>
        </p:blipFill>
        <p:spPr>
          <a:xfrm>
            <a:off x="91508" y="3980182"/>
            <a:ext cx="4911990" cy="2798907"/>
          </a:xfrm>
          <a:prstGeom prst="rect">
            <a:avLst/>
          </a:prstGeom>
        </p:spPr>
      </p:pic>
    </p:spTree>
    <p:extLst>
      <p:ext uri="{BB962C8B-B14F-4D97-AF65-F5344CB8AC3E}">
        <p14:creationId xmlns:p14="http://schemas.microsoft.com/office/powerpoint/2010/main" val="271123311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D4: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BEC8E9EC-2C91-4207-BB6E-EFF97243B61C}"/>
              </a:ext>
            </a:extLst>
          </p:cNvPr>
          <p:cNvPicPr>
            <a:picLocks noChangeAspect="1"/>
          </p:cNvPicPr>
          <p:nvPr/>
        </p:nvPicPr>
        <p:blipFill>
          <a:blip r:embed="rId3"/>
          <a:srcRect/>
          <a:stretch/>
        </p:blipFill>
        <p:spPr>
          <a:xfrm>
            <a:off x="5081971" y="1135541"/>
            <a:ext cx="4736067" cy="2777139"/>
          </a:xfrm>
          <a:prstGeom prst="rect">
            <a:avLst/>
          </a:prstGeom>
        </p:spPr>
      </p:pic>
      <p:pic>
        <p:nvPicPr>
          <p:cNvPr id="11" name="Obraz 10">
            <a:extLst>
              <a:ext uri="{FF2B5EF4-FFF2-40B4-BE49-F238E27FC236}">
                <a16:creationId xmlns:a16="http://schemas.microsoft.com/office/drawing/2014/main" id="{87AC49A1-DA92-4CED-BD6A-E5B43AAF9025}"/>
              </a:ext>
            </a:extLst>
          </p:cNvPr>
          <p:cNvPicPr>
            <a:picLocks noChangeAspect="1"/>
          </p:cNvPicPr>
          <p:nvPr/>
        </p:nvPicPr>
        <p:blipFill>
          <a:blip r:embed="rId4"/>
          <a:srcRect/>
          <a:stretch/>
        </p:blipFill>
        <p:spPr>
          <a:xfrm>
            <a:off x="41010" y="1113284"/>
            <a:ext cx="4911990" cy="2821652"/>
          </a:xfrm>
          <a:prstGeom prst="rect">
            <a:avLst/>
          </a:prstGeom>
        </p:spPr>
      </p:pic>
      <p:sp>
        <p:nvSpPr>
          <p:cNvPr id="14" name="pole tekstowe 13">
            <a:extLst>
              <a:ext uri="{FF2B5EF4-FFF2-40B4-BE49-F238E27FC236}">
                <a16:creationId xmlns:a16="http://schemas.microsoft.com/office/drawing/2014/main" id="{35705CB7-FB96-45FD-A5F0-DEAC28752ECC}"/>
              </a:ext>
            </a:extLst>
          </p:cNvPr>
          <p:cNvSpPr txBox="1"/>
          <p:nvPr/>
        </p:nvSpPr>
        <p:spPr>
          <a:xfrm>
            <a:off x="527596" y="5227674"/>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2</a:t>
            </a:r>
            <a:r>
              <a:rPr lang="pl-PL" sz="1400" dirty="0">
                <a:solidFill>
                  <a:schemeClr val="tx2">
                    <a:lumMod val="40000"/>
                    <a:lumOff val="60000"/>
                  </a:schemeClr>
                </a:solidFill>
                <a:latin typeface="Arial" panose="020B0604020202020204" pitchFamily="34" charset="0"/>
                <a:cs typeface="Arial" panose="020B0604020202020204" pitchFamily="34" charset="0"/>
              </a:rPr>
              <a:t>9</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/2021-31/01/2021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5" name="pole tekstowe 14">
            <a:extLst>
              <a:ext uri="{FF2B5EF4-FFF2-40B4-BE49-F238E27FC236}">
                <a16:creationId xmlns:a16="http://schemas.microsoft.com/office/drawing/2014/main" id="{B414F5B8-A70A-40A9-A057-3BB3CAFD8FBB}"/>
              </a:ext>
            </a:extLst>
          </p:cNvPr>
          <p:cNvSpPr txBox="1"/>
          <p:nvPr/>
        </p:nvSpPr>
        <p:spPr>
          <a:xfrm>
            <a:off x="5480596" y="5227673"/>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2</a:t>
            </a:r>
            <a:r>
              <a:rPr lang="pl-PL" sz="1400" dirty="0">
                <a:solidFill>
                  <a:schemeClr val="tx2">
                    <a:lumMod val="40000"/>
                    <a:lumOff val="60000"/>
                  </a:schemeClr>
                </a:solidFill>
                <a:latin typeface="Arial" panose="020B0604020202020204" pitchFamily="34" charset="0"/>
                <a:cs typeface="Arial" panose="020B0604020202020204" pitchFamily="34" charset="0"/>
              </a:rPr>
              <a:t>9</a:t>
            </a:r>
            <a:r>
              <a:rPr lang="en-US" sz="1400" dirty="0">
                <a:solidFill>
                  <a:schemeClr val="tx2">
                    <a:lumMod val="40000"/>
                    <a:lumOff val="60000"/>
                  </a:schemeClr>
                </a:solidFill>
                <a:latin typeface="Arial" panose="020B0604020202020204" pitchFamily="34" charset="0"/>
                <a:cs typeface="Arial" panose="020B0604020202020204" pitchFamily="34" charset="0"/>
              </a:rPr>
              <a:t>/0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/2021-31/01/2021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81629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D7: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B6983D12-D6EC-4892-9492-70E39A716DAB}"/>
              </a:ext>
            </a:extLst>
          </p:cNvPr>
          <p:cNvPicPr>
            <a:picLocks noChangeAspect="1"/>
          </p:cNvPicPr>
          <p:nvPr/>
        </p:nvPicPr>
        <p:blipFill>
          <a:blip r:embed="rId3"/>
          <a:srcRect/>
          <a:stretch/>
        </p:blipFill>
        <p:spPr>
          <a:xfrm>
            <a:off x="5058905" y="1157768"/>
            <a:ext cx="4782200" cy="2732685"/>
          </a:xfrm>
          <a:prstGeom prst="rect">
            <a:avLst/>
          </a:prstGeom>
        </p:spPr>
      </p:pic>
      <p:pic>
        <p:nvPicPr>
          <p:cNvPr id="10" name="Obraz 9">
            <a:extLst>
              <a:ext uri="{FF2B5EF4-FFF2-40B4-BE49-F238E27FC236}">
                <a16:creationId xmlns:a16="http://schemas.microsoft.com/office/drawing/2014/main" id="{5B5CD21E-F80A-45D0-9E73-6ADE3C28E4B9}"/>
              </a:ext>
            </a:extLst>
          </p:cNvPr>
          <p:cNvPicPr>
            <a:picLocks noChangeAspect="1"/>
          </p:cNvPicPr>
          <p:nvPr/>
        </p:nvPicPr>
        <p:blipFill>
          <a:blip r:embed="rId4"/>
          <a:srcRect/>
          <a:stretch/>
        </p:blipFill>
        <p:spPr>
          <a:xfrm>
            <a:off x="95235" y="1110600"/>
            <a:ext cx="4803539" cy="2827021"/>
          </a:xfrm>
          <a:prstGeom prst="rect">
            <a:avLst/>
          </a:prstGeom>
        </p:spPr>
      </p:pic>
      <p:pic>
        <p:nvPicPr>
          <p:cNvPr id="11" name="Obraz 10">
            <a:extLst>
              <a:ext uri="{FF2B5EF4-FFF2-40B4-BE49-F238E27FC236}">
                <a16:creationId xmlns:a16="http://schemas.microsoft.com/office/drawing/2014/main" id="{C56288E3-6076-4A9E-8F72-287CB762635F}"/>
              </a:ext>
            </a:extLst>
          </p:cNvPr>
          <p:cNvPicPr>
            <a:picLocks noChangeAspect="1"/>
          </p:cNvPicPr>
          <p:nvPr/>
        </p:nvPicPr>
        <p:blipFill>
          <a:blip r:embed="rId5"/>
          <a:srcRect/>
          <a:stretch/>
        </p:blipFill>
        <p:spPr>
          <a:xfrm>
            <a:off x="5058905" y="4038384"/>
            <a:ext cx="4782200" cy="2698569"/>
          </a:xfrm>
          <a:prstGeom prst="rect">
            <a:avLst/>
          </a:prstGeom>
        </p:spPr>
      </p:pic>
      <p:pic>
        <p:nvPicPr>
          <p:cNvPr id="12" name="Obraz 11">
            <a:extLst>
              <a:ext uri="{FF2B5EF4-FFF2-40B4-BE49-F238E27FC236}">
                <a16:creationId xmlns:a16="http://schemas.microsoft.com/office/drawing/2014/main" id="{3F61E837-6AA3-4D13-BF8B-25B3046CD5A8}"/>
              </a:ext>
            </a:extLst>
          </p:cNvPr>
          <p:cNvPicPr>
            <a:picLocks noChangeAspect="1"/>
          </p:cNvPicPr>
          <p:nvPr/>
        </p:nvPicPr>
        <p:blipFill>
          <a:blip r:embed="rId6"/>
          <a:srcRect/>
          <a:stretch/>
        </p:blipFill>
        <p:spPr>
          <a:xfrm>
            <a:off x="95235" y="3981607"/>
            <a:ext cx="4803539" cy="2812122"/>
          </a:xfrm>
          <a:prstGeom prst="rect">
            <a:avLst/>
          </a:prstGeom>
        </p:spPr>
      </p:pic>
    </p:spTree>
    <p:extLst>
      <p:ext uri="{BB962C8B-B14F-4D97-AF65-F5344CB8AC3E}">
        <p14:creationId xmlns:p14="http://schemas.microsoft.com/office/powerpoint/2010/main" val="20714589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D7: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B6983D12-D6EC-4892-9492-70E39A716DAB}"/>
              </a:ext>
            </a:extLst>
          </p:cNvPr>
          <p:cNvPicPr>
            <a:picLocks noChangeAspect="1"/>
          </p:cNvPicPr>
          <p:nvPr/>
        </p:nvPicPr>
        <p:blipFill>
          <a:blip r:embed="rId3"/>
          <a:srcRect/>
          <a:stretch/>
        </p:blipFill>
        <p:spPr>
          <a:xfrm>
            <a:off x="5111910" y="1157768"/>
            <a:ext cx="4676189" cy="2732685"/>
          </a:xfrm>
          <a:prstGeom prst="rect">
            <a:avLst/>
          </a:prstGeom>
        </p:spPr>
      </p:pic>
      <p:pic>
        <p:nvPicPr>
          <p:cNvPr id="10" name="Obraz 9">
            <a:extLst>
              <a:ext uri="{FF2B5EF4-FFF2-40B4-BE49-F238E27FC236}">
                <a16:creationId xmlns:a16="http://schemas.microsoft.com/office/drawing/2014/main" id="{5B5CD21E-F80A-45D0-9E73-6ADE3C28E4B9}"/>
              </a:ext>
            </a:extLst>
          </p:cNvPr>
          <p:cNvPicPr>
            <a:picLocks noChangeAspect="1"/>
          </p:cNvPicPr>
          <p:nvPr/>
        </p:nvPicPr>
        <p:blipFill>
          <a:blip r:embed="rId4"/>
          <a:srcRect/>
          <a:stretch/>
        </p:blipFill>
        <p:spPr>
          <a:xfrm>
            <a:off x="95235" y="1137773"/>
            <a:ext cx="4803539" cy="2772675"/>
          </a:xfrm>
          <a:prstGeom prst="rect">
            <a:avLst/>
          </a:prstGeom>
        </p:spPr>
      </p:pic>
      <p:pic>
        <p:nvPicPr>
          <p:cNvPr id="11" name="Obraz 10">
            <a:extLst>
              <a:ext uri="{FF2B5EF4-FFF2-40B4-BE49-F238E27FC236}">
                <a16:creationId xmlns:a16="http://schemas.microsoft.com/office/drawing/2014/main" id="{C56288E3-6076-4A9E-8F72-287CB762635F}"/>
              </a:ext>
            </a:extLst>
          </p:cNvPr>
          <p:cNvPicPr>
            <a:picLocks noChangeAspect="1"/>
          </p:cNvPicPr>
          <p:nvPr/>
        </p:nvPicPr>
        <p:blipFill>
          <a:blip r:embed="rId5"/>
          <a:srcRect/>
          <a:stretch/>
        </p:blipFill>
        <p:spPr>
          <a:xfrm>
            <a:off x="5126401" y="4038384"/>
            <a:ext cx="4647207" cy="2698569"/>
          </a:xfrm>
          <a:prstGeom prst="rect">
            <a:avLst/>
          </a:prstGeom>
        </p:spPr>
      </p:pic>
      <p:pic>
        <p:nvPicPr>
          <p:cNvPr id="12" name="Obraz 11">
            <a:extLst>
              <a:ext uri="{FF2B5EF4-FFF2-40B4-BE49-F238E27FC236}">
                <a16:creationId xmlns:a16="http://schemas.microsoft.com/office/drawing/2014/main" id="{3F61E837-6AA3-4D13-BF8B-25B3046CD5A8}"/>
              </a:ext>
            </a:extLst>
          </p:cNvPr>
          <p:cNvPicPr>
            <a:picLocks noChangeAspect="1"/>
          </p:cNvPicPr>
          <p:nvPr/>
        </p:nvPicPr>
        <p:blipFill>
          <a:blip r:embed="rId6"/>
          <a:srcRect/>
          <a:stretch/>
        </p:blipFill>
        <p:spPr>
          <a:xfrm>
            <a:off x="95235" y="3987140"/>
            <a:ext cx="4803539" cy="2801056"/>
          </a:xfrm>
          <a:prstGeom prst="rect">
            <a:avLst/>
          </a:prstGeom>
        </p:spPr>
      </p:pic>
    </p:spTree>
    <p:extLst>
      <p:ext uri="{BB962C8B-B14F-4D97-AF65-F5344CB8AC3E}">
        <p14:creationId xmlns:p14="http://schemas.microsoft.com/office/powerpoint/2010/main" val="6482058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D8: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CFFC8D35-F986-4402-B763-1232D41880D5}"/>
              </a:ext>
            </a:extLst>
          </p:cNvPr>
          <p:cNvPicPr>
            <a:picLocks noChangeAspect="1"/>
          </p:cNvPicPr>
          <p:nvPr/>
        </p:nvPicPr>
        <p:blipFill>
          <a:blip r:embed="rId3"/>
          <a:srcRect/>
          <a:stretch/>
        </p:blipFill>
        <p:spPr>
          <a:xfrm>
            <a:off x="5005632" y="3940565"/>
            <a:ext cx="4888745" cy="2821609"/>
          </a:xfrm>
          <a:prstGeom prst="rect">
            <a:avLst/>
          </a:prstGeom>
        </p:spPr>
      </p:pic>
      <p:pic>
        <p:nvPicPr>
          <p:cNvPr id="10" name="Obraz 9">
            <a:extLst>
              <a:ext uri="{FF2B5EF4-FFF2-40B4-BE49-F238E27FC236}">
                <a16:creationId xmlns:a16="http://schemas.microsoft.com/office/drawing/2014/main" id="{A9B521F5-4E09-4586-A7F8-CC39B425EC17}"/>
              </a:ext>
            </a:extLst>
          </p:cNvPr>
          <p:cNvPicPr>
            <a:picLocks noChangeAspect="1"/>
          </p:cNvPicPr>
          <p:nvPr/>
        </p:nvPicPr>
        <p:blipFill>
          <a:blip r:embed="rId4"/>
          <a:srcRect/>
          <a:stretch/>
        </p:blipFill>
        <p:spPr>
          <a:xfrm>
            <a:off x="69596" y="3922578"/>
            <a:ext cx="4854818" cy="2857583"/>
          </a:xfrm>
          <a:prstGeom prst="rect">
            <a:avLst/>
          </a:prstGeom>
        </p:spPr>
      </p:pic>
      <p:sp>
        <p:nvSpPr>
          <p:cNvPr id="11" name="pole tekstowe 10">
            <a:extLst>
              <a:ext uri="{FF2B5EF4-FFF2-40B4-BE49-F238E27FC236}">
                <a16:creationId xmlns:a16="http://schemas.microsoft.com/office/drawing/2014/main" id="{5EF6361B-B21D-4614-8A83-47EF58EDC695}"/>
              </a:ext>
            </a:extLst>
          </p:cNvPr>
          <p:cNvSpPr txBox="1"/>
          <p:nvPr/>
        </p:nvSpPr>
        <p:spPr>
          <a:xfrm>
            <a:off x="464890" y="2292505"/>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09/0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/2021-10/01/2021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2" name="pole tekstowe 11">
            <a:extLst>
              <a:ext uri="{FF2B5EF4-FFF2-40B4-BE49-F238E27FC236}">
                <a16:creationId xmlns:a16="http://schemas.microsoft.com/office/drawing/2014/main" id="{C8A85387-544E-4367-B5C3-9787940D1F1C}"/>
              </a:ext>
            </a:extLst>
          </p:cNvPr>
          <p:cNvSpPr txBox="1"/>
          <p:nvPr/>
        </p:nvSpPr>
        <p:spPr>
          <a:xfrm>
            <a:off x="5417890" y="2292504"/>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09/0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/2021-10/01/2021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1655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D8: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CFFC8D35-F986-4402-B763-1232D41880D5}"/>
              </a:ext>
            </a:extLst>
          </p:cNvPr>
          <p:cNvPicPr>
            <a:picLocks noChangeAspect="1"/>
          </p:cNvPicPr>
          <p:nvPr/>
        </p:nvPicPr>
        <p:blipFill>
          <a:blip r:embed="rId3"/>
          <a:srcRect/>
          <a:stretch/>
        </p:blipFill>
        <p:spPr>
          <a:xfrm>
            <a:off x="5076604" y="3940565"/>
            <a:ext cx="4746800" cy="2821609"/>
          </a:xfrm>
          <a:prstGeom prst="rect">
            <a:avLst/>
          </a:prstGeom>
        </p:spPr>
      </p:pic>
      <p:pic>
        <p:nvPicPr>
          <p:cNvPr id="10" name="Obraz 9">
            <a:extLst>
              <a:ext uri="{FF2B5EF4-FFF2-40B4-BE49-F238E27FC236}">
                <a16:creationId xmlns:a16="http://schemas.microsoft.com/office/drawing/2014/main" id="{A9B521F5-4E09-4586-A7F8-CC39B425EC17}"/>
              </a:ext>
            </a:extLst>
          </p:cNvPr>
          <p:cNvPicPr>
            <a:picLocks noChangeAspect="1"/>
          </p:cNvPicPr>
          <p:nvPr/>
        </p:nvPicPr>
        <p:blipFill>
          <a:blip r:embed="rId4"/>
          <a:srcRect/>
          <a:stretch/>
        </p:blipFill>
        <p:spPr>
          <a:xfrm>
            <a:off x="69596" y="3940228"/>
            <a:ext cx="4854818" cy="2822283"/>
          </a:xfrm>
          <a:prstGeom prst="rect">
            <a:avLst/>
          </a:prstGeom>
        </p:spPr>
      </p:pic>
      <p:pic>
        <p:nvPicPr>
          <p:cNvPr id="13" name="Obraz 12">
            <a:extLst>
              <a:ext uri="{FF2B5EF4-FFF2-40B4-BE49-F238E27FC236}">
                <a16:creationId xmlns:a16="http://schemas.microsoft.com/office/drawing/2014/main" id="{48216481-DECB-44E0-A227-E0621ED101D1}"/>
              </a:ext>
            </a:extLst>
          </p:cNvPr>
          <p:cNvPicPr>
            <a:picLocks noChangeAspect="1"/>
          </p:cNvPicPr>
          <p:nvPr/>
        </p:nvPicPr>
        <p:blipFill>
          <a:blip r:embed="rId5"/>
          <a:srcRect/>
          <a:stretch/>
        </p:blipFill>
        <p:spPr>
          <a:xfrm>
            <a:off x="5083968" y="978495"/>
            <a:ext cx="4732073" cy="2821609"/>
          </a:xfrm>
          <a:prstGeom prst="rect">
            <a:avLst/>
          </a:prstGeom>
        </p:spPr>
      </p:pic>
      <p:pic>
        <p:nvPicPr>
          <p:cNvPr id="14" name="Obraz 13">
            <a:extLst>
              <a:ext uri="{FF2B5EF4-FFF2-40B4-BE49-F238E27FC236}">
                <a16:creationId xmlns:a16="http://schemas.microsoft.com/office/drawing/2014/main" id="{9EED7685-C7DB-413D-B7B7-25A73756D301}"/>
              </a:ext>
            </a:extLst>
          </p:cNvPr>
          <p:cNvPicPr>
            <a:picLocks noChangeAspect="1"/>
          </p:cNvPicPr>
          <p:nvPr/>
        </p:nvPicPr>
        <p:blipFill>
          <a:blip r:embed="rId6"/>
          <a:srcRect/>
          <a:stretch/>
        </p:blipFill>
        <p:spPr>
          <a:xfrm>
            <a:off x="69596" y="994765"/>
            <a:ext cx="4854818" cy="2789068"/>
          </a:xfrm>
          <a:prstGeom prst="rect">
            <a:avLst/>
          </a:prstGeom>
        </p:spPr>
      </p:pic>
    </p:spTree>
    <p:extLst>
      <p:ext uri="{BB962C8B-B14F-4D97-AF65-F5344CB8AC3E}">
        <p14:creationId xmlns:p14="http://schemas.microsoft.com/office/powerpoint/2010/main" val="26112050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FR: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17444248-6299-4FCA-A0DA-BD5690404D40}"/>
              </a:ext>
            </a:extLst>
          </p:cNvPr>
          <p:cNvPicPr>
            <a:picLocks noChangeAspect="1"/>
          </p:cNvPicPr>
          <p:nvPr/>
        </p:nvPicPr>
        <p:blipFill>
          <a:blip r:embed="rId3"/>
          <a:srcRect/>
          <a:stretch/>
        </p:blipFill>
        <p:spPr>
          <a:xfrm>
            <a:off x="5129611" y="1168309"/>
            <a:ext cx="4640787" cy="2711604"/>
          </a:xfrm>
          <a:prstGeom prst="rect">
            <a:avLst/>
          </a:prstGeom>
        </p:spPr>
      </p:pic>
      <p:pic>
        <p:nvPicPr>
          <p:cNvPr id="10" name="Obraz 9">
            <a:extLst>
              <a:ext uri="{FF2B5EF4-FFF2-40B4-BE49-F238E27FC236}">
                <a16:creationId xmlns:a16="http://schemas.microsoft.com/office/drawing/2014/main" id="{295065C5-13C4-4687-8B29-AEF767F1EB9B}"/>
              </a:ext>
            </a:extLst>
          </p:cNvPr>
          <p:cNvPicPr>
            <a:picLocks noChangeAspect="1"/>
          </p:cNvPicPr>
          <p:nvPr/>
        </p:nvPicPr>
        <p:blipFill>
          <a:blip r:embed="rId4"/>
          <a:srcRect/>
          <a:stretch/>
        </p:blipFill>
        <p:spPr>
          <a:xfrm>
            <a:off x="98197" y="1143723"/>
            <a:ext cx="4797615" cy="2760776"/>
          </a:xfrm>
          <a:prstGeom prst="rect">
            <a:avLst/>
          </a:prstGeom>
        </p:spPr>
      </p:pic>
      <p:pic>
        <p:nvPicPr>
          <p:cNvPr id="11" name="Obraz 10">
            <a:extLst>
              <a:ext uri="{FF2B5EF4-FFF2-40B4-BE49-F238E27FC236}">
                <a16:creationId xmlns:a16="http://schemas.microsoft.com/office/drawing/2014/main" id="{35B91398-73DC-4C3A-904D-FAABB851FAF1}"/>
              </a:ext>
            </a:extLst>
          </p:cNvPr>
          <p:cNvPicPr>
            <a:picLocks noChangeAspect="1"/>
          </p:cNvPicPr>
          <p:nvPr/>
        </p:nvPicPr>
        <p:blipFill>
          <a:blip r:embed="rId5"/>
          <a:srcRect/>
          <a:stretch/>
        </p:blipFill>
        <p:spPr>
          <a:xfrm>
            <a:off x="5173705" y="4020833"/>
            <a:ext cx="4640787" cy="2752302"/>
          </a:xfrm>
          <a:prstGeom prst="rect">
            <a:avLst/>
          </a:prstGeom>
        </p:spPr>
      </p:pic>
      <p:pic>
        <p:nvPicPr>
          <p:cNvPr id="12" name="Obraz 11">
            <a:extLst>
              <a:ext uri="{FF2B5EF4-FFF2-40B4-BE49-F238E27FC236}">
                <a16:creationId xmlns:a16="http://schemas.microsoft.com/office/drawing/2014/main" id="{478CCB41-1568-447F-9240-7FEEF0385C31}"/>
              </a:ext>
            </a:extLst>
          </p:cNvPr>
          <p:cNvPicPr>
            <a:picLocks noChangeAspect="1"/>
          </p:cNvPicPr>
          <p:nvPr/>
        </p:nvPicPr>
        <p:blipFill>
          <a:blip r:embed="rId6"/>
          <a:srcRect/>
          <a:stretch/>
        </p:blipFill>
        <p:spPr>
          <a:xfrm>
            <a:off x="145989" y="4016596"/>
            <a:ext cx="4790220" cy="2760776"/>
          </a:xfrm>
          <a:prstGeom prst="rect">
            <a:avLst/>
          </a:prstGeom>
        </p:spPr>
      </p:pic>
    </p:spTree>
    <p:extLst>
      <p:ext uri="{BB962C8B-B14F-4D97-AF65-F5344CB8AC3E}">
        <p14:creationId xmlns:p14="http://schemas.microsoft.com/office/powerpoint/2010/main" val="299383142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FR: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17444248-6299-4FCA-A0DA-BD5690404D40}"/>
              </a:ext>
            </a:extLst>
          </p:cNvPr>
          <p:cNvPicPr>
            <a:picLocks noChangeAspect="1"/>
          </p:cNvPicPr>
          <p:nvPr/>
        </p:nvPicPr>
        <p:blipFill>
          <a:blip r:embed="rId3"/>
          <a:srcRect/>
          <a:stretch/>
        </p:blipFill>
        <p:spPr>
          <a:xfrm>
            <a:off x="5129611" y="1138403"/>
            <a:ext cx="4640787" cy="2771416"/>
          </a:xfrm>
          <a:prstGeom prst="rect">
            <a:avLst/>
          </a:prstGeom>
        </p:spPr>
      </p:pic>
      <p:pic>
        <p:nvPicPr>
          <p:cNvPr id="10" name="Obraz 9">
            <a:extLst>
              <a:ext uri="{FF2B5EF4-FFF2-40B4-BE49-F238E27FC236}">
                <a16:creationId xmlns:a16="http://schemas.microsoft.com/office/drawing/2014/main" id="{295065C5-13C4-4687-8B29-AEF767F1EB9B}"/>
              </a:ext>
            </a:extLst>
          </p:cNvPr>
          <p:cNvPicPr>
            <a:picLocks noChangeAspect="1"/>
          </p:cNvPicPr>
          <p:nvPr/>
        </p:nvPicPr>
        <p:blipFill>
          <a:blip r:embed="rId4"/>
          <a:srcRect/>
          <a:stretch/>
        </p:blipFill>
        <p:spPr>
          <a:xfrm>
            <a:off x="106137" y="1143723"/>
            <a:ext cx="4781735" cy="2760776"/>
          </a:xfrm>
          <a:prstGeom prst="rect">
            <a:avLst/>
          </a:prstGeom>
        </p:spPr>
      </p:pic>
      <p:pic>
        <p:nvPicPr>
          <p:cNvPr id="11" name="Obraz 10">
            <a:extLst>
              <a:ext uri="{FF2B5EF4-FFF2-40B4-BE49-F238E27FC236}">
                <a16:creationId xmlns:a16="http://schemas.microsoft.com/office/drawing/2014/main" id="{35B91398-73DC-4C3A-904D-FAABB851FAF1}"/>
              </a:ext>
            </a:extLst>
          </p:cNvPr>
          <p:cNvPicPr>
            <a:picLocks noChangeAspect="1"/>
          </p:cNvPicPr>
          <p:nvPr/>
        </p:nvPicPr>
        <p:blipFill>
          <a:blip r:embed="rId5"/>
          <a:srcRect/>
          <a:stretch/>
        </p:blipFill>
        <p:spPr>
          <a:xfrm>
            <a:off x="5173705" y="4058409"/>
            <a:ext cx="4640787" cy="2677150"/>
          </a:xfrm>
          <a:prstGeom prst="rect">
            <a:avLst/>
          </a:prstGeom>
        </p:spPr>
      </p:pic>
      <p:pic>
        <p:nvPicPr>
          <p:cNvPr id="12" name="Obraz 11">
            <a:extLst>
              <a:ext uri="{FF2B5EF4-FFF2-40B4-BE49-F238E27FC236}">
                <a16:creationId xmlns:a16="http://schemas.microsoft.com/office/drawing/2014/main" id="{478CCB41-1568-447F-9240-7FEEF0385C31}"/>
              </a:ext>
            </a:extLst>
          </p:cNvPr>
          <p:cNvPicPr>
            <a:picLocks noChangeAspect="1"/>
          </p:cNvPicPr>
          <p:nvPr/>
        </p:nvPicPr>
        <p:blipFill>
          <a:blip r:embed="rId6"/>
          <a:srcRect/>
          <a:stretch/>
        </p:blipFill>
        <p:spPr>
          <a:xfrm>
            <a:off x="170827" y="4016596"/>
            <a:ext cx="4740543" cy="2760776"/>
          </a:xfrm>
          <a:prstGeom prst="rect">
            <a:avLst/>
          </a:prstGeom>
        </p:spPr>
      </p:pic>
    </p:spTree>
    <p:extLst>
      <p:ext uri="{BB962C8B-B14F-4D97-AF65-F5344CB8AC3E}">
        <p14:creationId xmlns:p14="http://schemas.microsoft.com/office/powerpoint/2010/main" val="825482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266894807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HR: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9F683843-5FB2-4D5E-91EE-DE93F2FAA7A2}"/>
              </a:ext>
            </a:extLst>
          </p:cNvPr>
          <p:cNvPicPr>
            <a:picLocks noChangeAspect="1"/>
          </p:cNvPicPr>
          <p:nvPr/>
        </p:nvPicPr>
        <p:blipFill>
          <a:blip r:embed="rId3"/>
          <a:srcRect/>
          <a:stretch/>
        </p:blipFill>
        <p:spPr>
          <a:xfrm>
            <a:off x="5055874" y="1090663"/>
            <a:ext cx="4788261" cy="2866896"/>
          </a:xfrm>
          <a:prstGeom prst="rect">
            <a:avLst/>
          </a:prstGeom>
        </p:spPr>
      </p:pic>
      <p:pic>
        <p:nvPicPr>
          <p:cNvPr id="10" name="Obraz 9">
            <a:extLst>
              <a:ext uri="{FF2B5EF4-FFF2-40B4-BE49-F238E27FC236}">
                <a16:creationId xmlns:a16="http://schemas.microsoft.com/office/drawing/2014/main" id="{6C02DF58-C8B6-44D8-822C-D50EDA3CE48C}"/>
              </a:ext>
            </a:extLst>
          </p:cNvPr>
          <p:cNvPicPr>
            <a:picLocks noChangeAspect="1"/>
          </p:cNvPicPr>
          <p:nvPr/>
        </p:nvPicPr>
        <p:blipFill>
          <a:blip r:embed="rId4"/>
          <a:srcRect/>
          <a:stretch/>
        </p:blipFill>
        <p:spPr>
          <a:xfrm>
            <a:off x="42118" y="1123507"/>
            <a:ext cx="4909774" cy="2801207"/>
          </a:xfrm>
          <a:prstGeom prst="rect">
            <a:avLst/>
          </a:prstGeom>
        </p:spPr>
      </p:pic>
      <p:pic>
        <p:nvPicPr>
          <p:cNvPr id="11" name="Obraz 10">
            <a:extLst>
              <a:ext uri="{FF2B5EF4-FFF2-40B4-BE49-F238E27FC236}">
                <a16:creationId xmlns:a16="http://schemas.microsoft.com/office/drawing/2014/main" id="{6BE8FCE4-FB87-4C9E-9729-67AD4EB06DAC}"/>
              </a:ext>
            </a:extLst>
          </p:cNvPr>
          <p:cNvPicPr>
            <a:picLocks noChangeAspect="1"/>
          </p:cNvPicPr>
          <p:nvPr/>
        </p:nvPicPr>
        <p:blipFill>
          <a:blip r:embed="rId5"/>
          <a:srcRect/>
          <a:stretch/>
        </p:blipFill>
        <p:spPr>
          <a:xfrm>
            <a:off x="5055874" y="4030771"/>
            <a:ext cx="4788261" cy="2787561"/>
          </a:xfrm>
          <a:prstGeom prst="rect">
            <a:avLst/>
          </a:prstGeom>
        </p:spPr>
      </p:pic>
      <p:pic>
        <p:nvPicPr>
          <p:cNvPr id="12" name="Obraz 11">
            <a:extLst>
              <a:ext uri="{FF2B5EF4-FFF2-40B4-BE49-F238E27FC236}">
                <a16:creationId xmlns:a16="http://schemas.microsoft.com/office/drawing/2014/main" id="{E34C24A3-155B-4B1B-97FC-AD9D6E9C6248}"/>
              </a:ext>
            </a:extLst>
          </p:cNvPr>
          <p:cNvPicPr>
            <a:picLocks noChangeAspect="1"/>
          </p:cNvPicPr>
          <p:nvPr/>
        </p:nvPicPr>
        <p:blipFill>
          <a:blip r:embed="rId6"/>
          <a:srcRect/>
          <a:stretch/>
        </p:blipFill>
        <p:spPr>
          <a:xfrm>
            <a:off x="42151" y="4023948"/>
            <a:ext cx="4909707" cy="2801207"/>
          </a:xfrm>
          <a:prstGeom prst="rect">
            <a:avLst/>
          </a:prstGeom>
        </p:spPr>
      </p:pic>
    </p:spTree>
    <p:extLst>
      <p:ext uri="{BB962C8B-B14F-4D97-AF65-F5344CB8AC3E}">
        <p14:creationId xmlns:p14="http://schemas.microsoft.com/office/powerpoint/2010/main" val="37348740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HR: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9F683843-5FB2-4D5E-91EE-DE93F2FAA7A2}"/>
              </a:ext>
            </a:extLst>
          </p:cNvPr>
          <p:cNvPicPr>
            <a:picLocks noChangeAspect="1"/>
          </p:cNvPicPr>
          <p:nvPr/>
        </p:nvPicPr>
        <p:blipFill>
          <a:blip r:embed="rId3"/>
          <a:srcRect/>
          <a:stretch/>
        </p:blipFill>
        <p:spPr>
          <a:xfrm>
            <a:off x="5055874" y="1111877"/>
            <a:ext cx="4788261" cy="2824467"/>
          </a:xfrm>
          <a:prstGeom prst="rect">
            <a:avLst/>
          </a:prstGeom>
        </p:spPr>
      </p:pic>
      <p:pic>
        <p:nvPicPr>
          <p:cNvPr id="10" name="Obraz 9">
            <a:extLst>
              <a:ext uri="{FF2B5EF4-FFF2-40B4-BE49-F238E27FC236}">
                <a16:creationId xmlns:a16="http://schemas.microsoft.com/office/drawing/2014/main" id="{6C02DF58-C8B6-44D8-822C-D50EDA3CE48C}"/>
              </a:ext>
            </a:extLst>
          </p:cNvPr>
          <p:cNvPicPr>
            <a:picLocks noChangeAspect="1"/>
          </p:cNvPicPr>
          <p:nvPr/>
        </p:nvPicPr>
        <p:blipFill>
          <a:blip r:embed="rId4"/>
          <a:srcRect/>
          <a:stretch/>
        </p:blipFill>
        <p:spPr>
          <a:xfrm>
            <a:off x="92939" y="1123507"/>
            <a:ext cx="4808132" cy="2801207"/>
          </a:xfrm>
          <a:prstGeom prst="rect">
            <a:avLst/>
          </a:prstGeom>
        </p:spPr>
      </p:pic>
      <p:pic>
        <p:nvPicPr>
          <p:cNvPr id="11" name="Obraz 10">
            <a:extLst>
              <a:ext uri="{FF2B5EF4-FFF2-40B4-BE49-F238E27FC236}">
                <a16:creationId xmlns:a16="http://schemas.microsoft.com/office/drawing/2014/main" id="{6BE8FCE4-FB87-4C9E-9729-67AD4EB06DAC}"/>
              </a:ext>
            </a:extLst>
          </p:cNvPr>
          <p:cNvPicPr>
            <a:picLocks noChangeAspect="1"/>
          </p:cNvPicPr>
          <p:nvPr/>
        </p:nvPicPr>
        <p:blipFill>
          <a:blip r:embed="rId5"/>
          <a:srcRect/>
          <a:stretch/>
        </p:blipFill>
        <p:spPr>
          <a:xfrm>
            <a:off x="5077868" y="4030771"/>
            <a:ext cx="4744272" cy="2787561"/>
          </a:xfrm>
          <a:prstGeom prst="rect">
            <a:avLst/>
          </a:prstGeom>
        </p:spPr>
      </p:pic>
      <p:pic>
        <p:nvPicPr>
          <p:cNvPr id="12" name="Obraz 11">
            <a:extLst>
              <a:ext uri="{FF2B5EF4-FFF2-40B4-BE49-F238E27FC236}">
                <a16:creationId xmlns:a16="http://schemas.microsoft.com/office/drawing/2014/main" id="{E34C24A3-155B-4B1B-97FC-AD9D6E9C6248}"/>
              </a:ext>
            </a:extLst>
          </p:cNvPr>
          <p:cNvPicPr>
            <a:picLocks noChangeAspect="1"/>
          </p:cNvPicPr>
          <p:nvPr/>
        </p:nvPicPr>
        <p:blipFill>
          <a:blip r:embed="rId6"/>
          <a:srcRect/>
          <a:stretch/>
        </p:blipFill>
        <p:spPr>
          <a:xfrm>
            <a:off x="60380" y="4023948"/>
            <a:ext cx="4873249" cy="2801207"/>
          </a:xfrm>
          <a:prstGeom prst="rect">
            <a:avLst/>
          </a:prstGeom>
        </p:spPr>
      </p:pic>
    </p:spTree>
    <p:extLst>
      <p:ext uri="{BB962C8B-B14F-4D97-AF65-F5344CB8AC3E}">
        <p14:creationId xmlns:p14="http://schemas.microsoft.com/office/powerpoint/2010/main" val="386756750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HU: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75B7AB47-06C4-4CCF-8F74-F4A47AE2E264}"/>
              </a:ext>
            </a:extLst>
          </p:cNvPr>
          <p:cNvPicPr>
            <a:picLocks noChangeAspect="1"/>
          </p:cNvPicPr>
          <p:nvPr/>
        </p:nvPicPr>
        <p:blipFill>
          <a:blip r:embed="rId3"/>
          <a:srcRect/>
          <a:stretch/>
        </p:blipFill>
        <p:spPr>
          <a:xfrm>
            <a:off x="5133848" y="3917922"/>
            <a:ext cx="4753812" cy="2866896"/>
          </a:xfrm>
          <a:prstGeom prst="rect">
            <a:avLst/>
          </a:prstGeom>
        </p:spPr>
      </p:pic>
      <p:pic>
        <p:nvPicPr>
          <p:cNvPr id="10" name="Obraz 9">
            <a:extLst>
              <a:ext uri="{FF2B5EF4-FFF2-40B4-BE49-F238E27FC236}">
                <a16:creationId xmlns:a16="http://schemas.microsoft.com/office/drawing/2014/main" id="{E08DAC84-BC1A-46E1-B1FF-6E749DDD7BEB}"/>
              </a:ext>
            </a:extLst>
          </p:cNvPr>
          <p:cNvPicPr>
            <a:picLocks noChangeAspect="1"/>
          </p:cNvPicPr>
          <p:nvPr/>
        </p:nvPicPr>
        <p:blipFill>
          <a:blip r:embed="rId4"/>
          <a:srcRect/>
          <a:stretch/>
        </p:blipFill>
        <p:spPr>
          <a:xfrm>
            <a:off x="190733" y="3924506"/>
            <a:ext cx="4734043" cy="2853727"/>
          </a:xfrm>
          <a:prstGeom prst="rect">
            <a:avLst/>
          </a:prstGeom>
        </p:spPr>
      </p:pic>
      <p:sp>
        <p:nvSpPr>
          <p:cNvPr id="11" name="pole tekstowe 10">
            <a:extLst>
              <a:ext uri="{FF2B5EF4-FFF2-40B4-BE49-F238E27FC236}">
                <a16:creationId xmlns:a16="http://schemas.microsoft.com/office/drawing/2014/main" id="{16B6F787-8743-4AE0-BACE-DACC42839A70}"/>
              </a:ext>
            </a:extLst>
          </p:cNvPr>
          <p:cNvSpPr txBox="1"/>
          <p:nvPr/>
        </p:nvSpPr>
        <p:spPr>
          <a:xfrm>
            <a:off x="464890" y="2292505"/>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09/0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/2021-10/01/2021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2" name="pole tekstowe 11">
            <a:extLst>
              <a:ext uri="{FF2B5EF4-FFF2-40B4-BE49-F238E27FC236}">
                <a16:creationId xmlns:a16="http://schemas.microsoft.com/office/drawing/2014/main" id="{15732A49-4F59-471B-853C-B0FE3A72A5D6}"/>
              </a:ext>
            </a:extLst>
          </p:cNvPr>
          <p:cNvSpPr txBox="1"/>
          <p:nvPr/>
        </p:nvSpPr>
        <p:spPr>
          <a:xfrm>
            <a:off x="5417890" y="2292504"/>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09/0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/2021-10/01/2021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65593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HU: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75B7AB47-06C4-4CCF-8F74-F4A47AE2E264}"/>
              </a:ext>
            </a:extLst>
          </p:cNvPr>
          <p:cNvPicPr>
            <a:picLocks noChangeAspect="1"/>
          </p:cNvPicPr>
          <p:nvPr/>
        </p:nvPicPr>
        <p:blipFill>
          <a:blip r:embed="rId3"/>
          <a:srcRect/>
          <a:stretch/>
        </p:blipFill>
        <p:spPr>
          <a:xfrm>
            <a:off x="5152188" y="993189"/>
            <a:ext cx="4753812" cy="2764121"/>
          </a:xfrm>
          <a:prstGeom prst="rect">
            <a:avLst/>
          </a:prstGeom>
        </p:spPr>
      </p:pic>
      <p:pic>
        <p:nvPicPr>
          <p:cNvPr id="10" name="Obraz 9">
            <a:extLst>
              <a:ext uri="{FF2B5EF4-FFF2-40B4-BE49-F238E27FC236}">
                <a16:creationId xmlns:a16="http://schemas.microsoft.com/office/drawing/2014/main" id="{E08DAC84-BC1A-46E1-B1FF-6E749DDD7BEB}"/>
              </a:ext>
            </a:extLst>
          </p:cNvPr>
          <p:cNvPicPr>
            <a:picLocks noChangeAspect="1"/>
          </p:cNvPicPr>
          <p:nvPr/>
        </p:nvPicPr>
        <p:blipFill>
          <a:blip r:embed="rId4"/>
          <a:srcRect/>
          <a:stretch/>
        </p:blipFill>
        <p:spPr>
          <a:xfrm>
            <a:off x="209073" y="1005652"/>
            <a:ext cx="4734043" cy="2739194"/>
          </a:xfrm>
          <a:prstGeom prst="rect">
            <a:avLst/>
          </a:prstGeom>
        </p:spPr>
      </p:pic>
      <p:sp>
        <p:nvSpPr>
          <p:cNvPr id="15" name="pole tekstowe 14">
            <a:extLst>
              <a:ext uri="{FF2B5EF4-FFF2-40B4-BE49-F238E27FC236}">
                <a16:creationId xmlns:a16="http://schemas.microsoft.com/office/drawing/2014/main" id="{24894230-BADD-4E16-B202-6BC4CE905B5C}"/>
              </a:ext>
            </a:extLst>
          </p:cNvPr>
          <p:cNvSpPr txBox="1"/>
          <p:nvPr/>
        </p:nvSpPr>
        <p:spPr>
          <a:xfrm>
            <a:off x="527596" y="5119595"/>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29/0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/2021-31/01/2021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6" name="pole tekstowe 15">
            <a:extLst>
              <a:ext uri="{FF2B5EF4-FFF2-40B4-BE49-F238E27FC236}">
                <a16:creationId xmlns:a16="http://schemas.microsoft.com/office/drawing/2014/main" id="{27FAD284-CAFC-4ABA-A8D3-1FCDA9E25CBF}"/>
              </a:ext>
            </a:extLst>
          </p:cNvPr>
          <p:cNvSpPr txBox="1"/>
          <p:nvPr/>
        </p:nvSpPr>
        <p:spPr>
          <a:xfrm>
            <a:off x="5480596" y="5119594"/>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29/0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/2021-31/01/2021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9345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PL: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42FA8167-789E-475B-A239-E557596123FE}"/>
              </a:ext>
            </a:extLst>
          </p:cNvPr>
          <p:cNvPicPr>
            <a:picLocks noChangeAspect="1"/>
          </p:cNvPicPr>
          <p:nvPr/>
        </p:nvPicPr>
        <p:blipFill>
          <a:blip r:embed="rId3"/>
          <a:srcRect/>
          <a:stretch/>
        </p:blipFill>
        <p:spPr>
          <a:xfrm>
            <a:off x="5026916" y="1097147"/>
            <a:ext cx="4846177" cy="2853928"/>
          </a:xfrm>
          <a:prstGeom prst="rect">
            <a:avLst/>
          </a:prstGeom>
        </p:spPr>
      </p:pic>
      <p:pic>
        <p:nvPicPr>
          <p:cNvPr id="10" name="Obraz 9">
            <a:extLst>
              <a:ext uri="{FF2B5EF4-FFF2-40B4-BE49-F238E27FC236}">
                <a16:creationId xmlns:a16="http://schemas.microsoft.com/office/drawing/2014/main" id="{7AA2CD22-AFEA-4FD7-BD6F-B45954FC6229}"/>
              </a:ext>
            </a:extLst>
          </p:cNvPr>
          <p:cNvPicPr>
            <a:picLocks noChangeAspect="1"/>
          </p:cNvPicPr>
          <p:nvPr/>
        </p:nvPicPr>
        <p:blipFill>
          <a:blip r:embed="rId4"/>
          <a:srcRect/>
          <a:stretch/>
        </p:blipFill>
        <p:spPr>
          <a:xfrm>
            <a:off x="74204" y="1131836"/>
            <a:ext cx="4845602" cy="2784549"/>
          </a:xfrm>
          <a:prstGeom prst="rect">
            <a:avLst/>
          </a:prstGeom>
        </p:spPr>
      </p:pic>
      <p:pic>
        <p:nvPicPr>
          <p:cNvPr id="11" name="Obraz 10">
            <a:extLst>
              <a:ext uri="{FF2B5EF4-FFF2-40B4-BE49-F238E27FC236}">
                <a16:creationId xmlns:a16="http://schemas.microsoft.com/office/drawing/2014/main" id="{C5AA3ED6-1E80-474B-B906-6EAC6CC77D54}"/>
              </a:ext>
            </a:extLst>
          </p:cNvPr>
          <p:cNvPicPr>
            <a:picLocks noChangeAspect="1"/>
          </p:cNvPicPr>
          <p:nvPr/>
        </p:nvPicPr>
        <p:blipFill>
          <a:blip r:embed="rId5"/>
          <a:srcRect/>
          <a:stretch/>
        </p:blipFill>
        <p:spPr>
          <a:xfrm>
            <a:off x="4994010" y="4022009"/>
            <a:ext cx="4911990" cy="2805085"/>
          </a:xfrm>
          <a:prstGeom prst="rect">
            <a:avLst/>
          </a:prstGeom>
        </p:spPr>
      </p:pic>
      <p:pic>
        <p:nvPicPr>
          <p:cNvPr id="12" name="Obraz 11">
            <a:extLst>
              <a:ext uri="{FF2B5EF4-FFF2-40B4-BE49-F238E27FC236}">
                <a16:creationId xmlns:a16="http://schemas.microsoft.com/office/drawing/2014/main" id="{FCE61A86-C924-4870-AB1F-9DEE98857149}"/>
              </a:ext>
            </a:extLst>
          </p:cNvPr>
          <p:cNvPicPr>
            <a:picLocks noChangeAspect="1"/>
          </p:cNvPicPr>
          <p:nvPr/>
        </p:nvPicPr>
        <p:blipFill>
          <a:blip r:embed="rId6"/>
          <a:srcRect/>
          <a:stretch/>
        </p:blipFill>
        <p:spPr>
          <a:xfrm>
            <a:off x="74204" y="4039667"/>
            <a:ext cx="4845602" cy="2769770"/>
          </a:xfrm>
          <a:prstGeom prst="rect">
            <a:avLst/>
          </a:prstGeom>
        </p:spPr>
      </p:pic>
    </p:spTree>
    <p:extLst>
      <p:ext uri="{BB962C8B-B14F-4D97-AF65-F5344CB8AC3E}">
        <p14:creationId xmlns:p14="http://schemas.microsoft.com/office/powerpoint/2010/main" val="199324434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PL: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42FA8167-789E-475B-A239-E557596123FE}"/>
              </a:ext>
            </a:extLst>
          </p:cNvPr>
          <p:cNvPicPr>
            <a:picLocks noChangeAspect="1"/>
          </p:cNvPicPr>
          <p:nvPr/>
        </p:nvPicPr>
        <p:blipFill>
          <a:blip r:embed="rId3"/>
          <a:srcRect/>
          <a:stretch/>
        </p:blipFill>
        <p:spPr>
          <a:xfrm>
            <a:off x="5026916" y="1101125"/>
            <a:ext cx="4846177" cy="2845971"/>
          </a:xfrm>
          <a:prstGeom prst="rect">
            <a:avLst/>
          </a:prstGeom>
        </p:spPr>
      </p:pic>
      <p:pic>
        <p:nvPicPr>
          <p:cNvPr id="10" name="Obraz 9">
            <a:extLst>
              <a:ext uri="{FF2B5EF4-FFF2-40B4-BE49-F238E27FC236}">
                <a16:creationId xmlns:a16="http://schemas.microsoft.com/office/drawing/2014/main" id="{7AA2CD22-AFEA-4FD7-BD6F-B45954FC6229}"/>
              </a:ext>
            </a:extLst>
          </p:cNvPr>
          <p:cNvPicPr>
            <a:picLocks noChangeAspect="1"/>
          </p:cNvPicPr>
          <p:nvPr/>
        </p:nvPicPr>
        <p:blipFill>
          <a:blip r:embed="rId4"/>
          <a:srcRect/>
          <a:stretch/>
        </p:blipFill>
        <p:spPr>
          <a:xfrm>
            <a:off x="155588" y="1131836"/>
            <a:ext cx="4682833" cy="2784549"/>
          </a:xfrm>
          <a:prstGeom prst="rect">
            <a:avLst/>
          </a:prstGeom>
        </p:spPr>
      </p:pic>
      <p:pic>
        <p:nvPicPr>
          <p:cNvPr id="11" name="Obraz 10">
            <a:extLst>
              <a:ext uri="{FF2B5EF4-FFF2-40B4-BE49-F238E27FC236}">
                <a16:creationId xmlns:a16="http://schemas.microsoft.com/office/drawing/2014/main" id="{C5AA3ED6-1E80-474B-B906-6EAC6CC77D54}"/>
              </a:ext>
            </a:extLst>
          </p:cNvPr>
          <p:cNvPicPr>
            <a:picLocks noChangeAspect="1"/>
          </p:cNvPicPr>
          <p:nvPr/>
        </p:nvPicPr>
        <p:blipFill>
          <a:blip r:embed="rId5"/>
          <a:srcRect/>
          <a:stretch/>
        </p:blipFill>
        <p:spPr>
          <a:xfrm>
            <a:off x="5096485" y="4022009"/>
            <a:ext cx="4707039" cy="2805085"/>
          </a:xfrm>
          <a:prstGeom prst="rect">
            <a:avLst/>
          </a:prstGeom>
        </p:spPr>
      </p:pic>
      <p:pic>
        <p:nvPicPr>
          <p:cNvPr id="12" name="Obraz 11">
            <a:extLst>
              <a:ext uri="{FF2B5EF4-FFF2-40B4-BE49-F238E27FC236}">
                <a16:creationId xmlns:a16="http://schemas.microsoft.com/office/drawing/2014/main" id="{FCE61A86-C924-4870-AB1F-9DEE98857149}"/>
              </a:ext>
            </a:extLst>
          </p:cNvPr>
          <p:cNvPicPr>
            <a:picLocks noChangeAspect="1"/>
          </p:cNvPicPr>
          <p:nvPr/>
        </p:nvPicPr>
        <p:blipFill>
          <a:blip r:embed="rId6"/>
          <a:srcRect/>
          <a:stretch/>
        </p:blipFill>
        <p:spPr>
          <a:xfrm>
            <a:off x="124196" y="4039667"/>
            <a:ext cx="4745618" cy="2769770"/>
          </a:xfrm>
          <a:prstGeom prst="rect">
            <a:avLst/>
          </a:prstGeom>
        </p:spPr>
      </p:pic>
    </p:spTree>
    <p:extLst>
      <p:ext uri="{BB962C8B-B14F-4D97-AF65-F5344CB8AC3E}">
        <p14:creationId xmlns:p14="http://schemas.microsoft.com/office/powerpoint/2010/main" val="31218456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NL: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72214088-0738-4406-9B11-31AA5DB6EE52}"/>
              </a:ext>
            </a:extLst>
          </p:cNvPr>
          <p:cNvPicPr>
            <a:picLocks noChangeAspect="1"/>
          </p:cNvPicPr>
          <p:nvPr/>
        </p:nvPicPr>
        <p:blipFill>
          <a:blip r:embed="rId3"/>
          <a:srcRect/>
          <a:stretch/>
        </p:blipFill>
        <p:spPr>
          <a:xfrm>
            <a:off x="5033180" y="1090663"/>
            <a:ext cx="4833648" cy="2866896"/>
          </a:xfrm>
          <a:prstGeom prst="rect">
            <a:avLst/>
          </a:prstGeom>
        </p:spPr>
      </p:pic>
      <p:pic>
        <p:nvPicPr>
          <p:cNvPr id="10" name="Obraz 9">
            <a:extLst>
              <a:ext uri="{FF2B5EF4-FFF2-40B4-BE49-F238E27FC236}">
                <a16:creationId xmlns:a16="http://schemas.microsoft.com/office/drawing/2014/main" id="{D4767677-334C-4948-8159-5DFBFF8462D7}"/>
              </a:ext>
            </a:extLst>
          </p:cNvPr>
          <p:cNvPicPr>
            <a:picLocks noChangeAspect="1"/>
          </p:cNvPicPr>
          <p:nvPr/>
        </p:nvPicPr>
        <p:blipFill>
          <a:blip r:embed="rId4"/>
          <a:srcRect/>
          <a:stretch/>
        </p:blipFill>
        <p:spPr>
          <a:xfrm>
            <a:off x="117033" y="1136806"/>
            <a:ext cx="4759943" cy="2774610"/>
          </a:xfrm>
          <a:prstGeom prst="rect">
            <a:avLst/>
          </a:prstGeom>
        </p:spPr>
      </p:pic>
      <p:pic>
        <p:nvPicPr>
          <p:cNvPr id="11" name="Obraz 10">
            <a:extLst>
              <a:ext uri="{FF2B5EF4-FFF2-40B4-BE49-F238E27FC236}">
                <a16:creationId xmlns:a16="http://schemas.microsoft.com/office/drawing/2014/main" id="{8165B3E9-8D91-48B8-8DC7-B2EB168D6B0D}"/>
              </a:ext>
            </a:extLst>
          </p:cNvPr>
          <p:cNvPicPr>
            <a:picLocks noChangeAspect="1"/>
          </p:cNvPicPr>
          <p:nvPr/>
        </p:nvPicPr>
        <p:blipFill>
          <a:blip r:embed="rId5"/>
          <a:srcRect/>
          <a:stretch/>
        </p:blipFill>
        <p:spPr>
          <a:xfrm>
            <a:off x="5033180" y="3971829"/>
            <a:ext cx="4833648" cy="2836475"/>
          </a:xfrm>
          <a:prstGeom prst="rect">
            <a:avLst/>
          </a:prstGeom>
        </p:spPr>
      </p:pic>
      <p:pic>
        <p:nvPicPr>
          <p:cNvPr id="12" name="Obraz 11">
            <a:extLst>
              <a:ext uri="{FF2B5EF4-FFF2-40B4-BE49-F238E27FC236}">
                <a16:creationId xmlns:a16="http://schemas.microsoft.com/office/drawing/2014/main" id="{9809EC61-06C3-4FD7-A32B-36ADC75FF3DF}"/>
              </a:ext>
            </a:extLst>
          </p:cNvPr>
          <p:cNvPicPr>
            <a:picLocks noChangeAspect="1"/>
          </p:cNvPicPr>
          <p:nvPr/>
        </p:nvPicPr>
        <p:blipFill>
          <a:blip r:embed="rId6"/>
          <a:srcRect/>
          <a:stretch/>
        </p:blipFill>
        <p:spPr>
          <a:xfrm>
            <a:off x="117033" y="4011075"/>
            <a:ext cx="4759943" cy="2757984"/>
          </a:xfrm>
          <a:prstGeom prst="rect">
            <a:avLst/>
          </a:prstGeom>
        </p:spPr>
      </p:pic>
    </p:spTree>
    <p:extLst>
      <p:ext uri="{BB962C8B-B14F-4D97-AF65-F5344CB8AC3E}">
        <p14:creationId xmlns:p14="http://schemas.microsoft.com/office/powerpoint/2010/main" val="220045694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NL: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72214088-0738-4406-9B11-31AA5DB6EE52}"/>
              </a:ext>
            </a:extLst>
          </p:cNvPr>
          <p:cNvPicPr>
            <a:picLocks noChangeAspect="1"/>
          </p:cNvPicPr>
          <p:nvPr/>
        </p:nvPicPr>
        <p:blipFill>
          <a:blip r:embed="rId3"/>
          <a:srcRect/>
          <a:stretch/>
        </p:blipFill>
        <p:spPr>
          <a:xfrm>
            <a:off x="5033180" y="1094311"/>
            <a:ext cx="4833648" cy="2859600"/>
          </a:xfrm>
          <a:prstGeom prst="rect">
            <a:avLst/>
          </a:prstGeom>
        </p:spPr>
      </p:pic>
      <p:pic>
        <p:nvPicPr>
          <p:cNvPr id="10" name="Obraz 9">
            <a:extLst>
              <a:ext uri="{FF2B5EF4-FFF2-40B4-BE49-F238E27FC236}">
                <a16:creationId xmlns:a16="http://schemas.microsoft.com/office/drawing/2014/main" id="{D4767677-334C-4948-8159-5DFBFF8462D7}"/>
              </a:ext>
            </a:extLst>
          </p:cNvPr>
          <p:cNvPicPr>
            <a:picLocks noChangeAspect="1"/>
          </p:cNvPicPr>
          <p:nvPr/>
        </p:nvPicPr>
        <p:blipFill>
          <a:blip r:embed="rId4"/>
          <a:srcRect/>
          <a:stretch/>
        </p:blipFill>
        <p:spPr>
          <a:xfrm>
            <a:off x="117033" y="1142094"/>
            <a:ext cx="4759943" cy="2764033"/>
          </a:xfrm>
          <a:prstGeom prst="rect">
            <a:avLst/>
          </a:prstGeom>
        </p:spPr>
      </p:pic>
      <p:pic>
        <p:nvPicPr>
          <p:cNvPr id="11" name="Obraz 10">
            <a:extLst>
              <a:ext uri="{FF2B5EF4-FFF2-40B4-BE49-F238E27FC236}">
                <a16:creationId xmlns:a16="http://schemas.microsoft.com/office/drawing/2014/main" id="{8165B3E9-8D91-48B8-8DC7-B2EB168D6B0D}"/>
              </a:ext>
            </a:extLst>
          </p:cNvPr>
          <p:cNvPicPr>
            <a:picLocks noChangeAspect="1"/>
          </p:cNvPicPr>
          <p:nvPr/>
        </p:nvPicPr>
        <p:blipFill>
          <a:blip r:embed="rId5"/>
          <a:srcRect/>
          <a:stretch/>
        </p:blipFill>
        <p:spPr>
          <a:xfrm>
            <a:off x="5033180" y="3995039"/>
            <a:ext cx="4833648" cy="2790055"/>
          </a:xfrm>
          <a:prstGeom prst="rect">
            <a:avLst/>
          </a:prstGeom>
        </p:spPr>
      </p:pic>
      <p:pic>
        <p:nvPicPr>
          <p:cNvPr id="12" name="Obraz 11">
            <a:extLst>
              <a:ext uri="{FF2B5EF4-FFF2-40B4-BE49-F238E27FC236}">
                <a16:creationId xmlns:a16="http://schemas.microsoft.com/office/drawing/2014/main" id="{9809EC61-06C3-4FD7-A32B-36ADC75FF3DF}"/>
              </a:ext>
            </a:extLst>
          </p:cNvPr>
          <p:cNvPicPr>
            <a:picLocks noChangeAspect="1"/>
          </p:cNvPicPr>
          <p:nvPr/>
        </p:nvPicPr>
        <p:blipFill>
          <a:blip r:embed="rId6"/>
          <a:srcRect/>
          <a:stretch/>
        </p:blipFill>
        <p:spPr>
          <a:xfrm>
            <a:off x="138124" y="4011075"/>
            <a:ext cx="4717760" cy="2757984"/>
          </a:xfrm>
          <a:prstGeom prst="rect">
            <a:avLst/>
          </a:prstGeom>
        </p:spPr>
      </p:pic>
    </p:spTree>
    <p:extLst>
      <p:ext uri="{BB962C8B-B14F-4D97-AF65-F5344CB8AC3E}">
        <p14:creationId xmlns:p14="http://schemas.microsoft.com/office/powerpoint/2010/main" val="190826245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RO: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66DC0EA-A44D-4912-871D-68B3753281D3}"/>
              </a:ext>
            </a:extLst>
          </p:cNvPr>
          <p:cNvPicPr>
            <a:picLocks noChangeAspect="1"/>
          </p:cNvPicPr>
          <p:nvPr/>
        </p:nvPicPr>
        <p:blipFill>
          <a:blip r:embed="rId3"/>
          <a:srcRect/>
          <a:stretch/>
        </p:blipFill>
        <p:spPr>
          <a:xfrm>
            <a:off x="5022240" y="1114341"/>
            <a:ext cx="4855530" cy="2819539"/>
          </a:xfrm>
          <a:prstGeom prst="rect">
            <a:avLst/>
          </a:prstGeom>
        </p:spPr>
      </p:pic>
      <p:pic>
        <p:nvPicPr>
          <p:cNvPr id="10" name="Obraz 9">
            <a:extLst>
              <a:ext uri="{FF2B5EF4-FFF2-40B4-BE49-F238E27FC236}">
                <a16:creationId xmlns:a16="http://schemas.microsoft.com/office/drawing/2014/main" id="{DB38811C-C4E1-4D52-BD96-7F45CFB88DE3}"/>
              </a:ext>
            </a:extLst>
          </p:cNvPr>
          <p:cNvPicPr>
            <a:picLocks noChangeAspect="1"/>
          </p:cNvPicPr>
          <p:nvPr/>
        </p:nvPicPr>
        <p:blipFill>
          <a:blip r:embed="rId4"/>
          <a:srcRect/>
          <a:stretch/>
        </p:blipFill>
        <p:spPr>
          <a:xfrm>
            <a:off x="83422" y="1090663"/>
            <a:ext cx="4827166" cy="2866896"/>
          </a:xfrm>
          <a:prstGeom prst="rect">
            <a:avLst/>
          </a:prstGeom>
        </p:spPr>
      </p:pic>
      <p:pic>
        <p:nvPicPr>
          <p:cNvPr id="11" name="Obraz 10">
            <a:extLst>
              <a:ext uri="{FF2B5EF4-FFF2-40B4-BE49-F238E27FC236}">
                <a16:creationId xmlns:a16="http://schemas.microsoft.com/office/drawing/2014/main" id="{B91AC720-4419-4B69-8CC9-E1A0D910224B}"/>
              </a:ext>
            </a:extLst>
          </p:cNvPr>
          <p:cNvPicPr>
            <a:picLocks noChangeAspect="1"/>
          </p:cNvPicPr>
          <p:nvPr/>
        </p:nvPicPr>
        <p:blipFill>
          <a:blip r:embed="rId5"/>
          <a:srcRect/>
          <a:stretch/>
        </p:blipFill>
        <p:spPr>
          <a:xfrm>
            <a:off x="5048176" y="3983071"/>
            <a:ext cx="4803658" cy="2819539"/>
          </a:xfrm>
          <a:prstGeom prst="rect">
            <a:avLst/>
          </a:prstGeom>
        </p:spPr>
      </p:pic>
      <p:pic>
        <p:nvPicPr>
          <p:cNvPr id="12" name="Obraz 11">
            <a:extLst>
              <a:ext uri="{FF2B5EF4-FFF2-40B4-BE49-F238E27FC236}">
                <a16:creationId xmlns:a16="http://schemas.microsoft.com/office/drawing/2014/main" id="{AF863AF0-0C2C-4E59-9731-C8E78F919122}"/>
              </a:ext>
            </a:extLst>
          </p:cNvPr>
          <p:cNvPicPr>
            <a:picLocks noChangeAspect="1"/>
          </p:cNvPicPr>
          <p:nvPr/>
        </p:nvPicPr>
        <p:blipFill>
          <a:blip r:embed="rId6"/>
          <a:srcRect/>
          <a:stretch/>
        </p:blipFill>
        <p:spPr>
          <a:xfrm>
            <a:off x="83422" y="4003836"/>
            <a:ext cx="4827166" cy="2778009"/>
          </a:xfrm>
          <a:prstGeom prst="rect">
            <a:avLst/>
          </a:prstGeom>
        </p:spPr>
      </p:pic>
    </p:spTree>
    <p:extLst>
      <p:ext uri="{BB962C8B-B14F-4D97-AF65-F5344CB8AC3E}">
        <p14:creationId xmlns:p14="http://schemas.microsoft.com/office/powerpoint/2010/main" val="18977601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RO: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66DC0EA-A44D-4912-871D-68B3753281D3}"/>
              </a:ext>
            </a:extLst>
          </p:cNvPr>
          <p:cNvPicPr>
            <a:picLocks noChangeAspect="1"/>
          </p:cNvPicPr>
          <p:nvPr/>
        </p:nvPicPr>
        <p:blipFill>
          <a:blip r:embed="rId3"/>
          <a:srcRect/>
          <a:stretch/>
        </p:blipFill>
        <p:spPr>
          <a:xfrm>
            <a:off x="5029800" y="1114341"/>
            <a:ext cx="4840410" cy="2819539"/>
          </a:xfrm>
          <a:prstGeom prst="rect">
            <a:avLst/>
          </a:prstGeom>
        </p:spPr>
      </p:pic>
      <p:pic>
        <p:nvPicPr>
          <p:cNvPr id="10" name="Obraz 9">
            <a:extLst>
              <a:ext uri="{FF2B5EF4-FFF2-40B4-BE49-F238E27FC236}">
                <a16:creationId xmlns:a16="http://schemas.microsoft.com/office/drawing/2014/main" id="{DB38811C-C4E1-4D52-BD96-7F45CFB88DE3}"/>
              </a:ext>
            </a:extLst>
          </p:cNvPr>
          <p:cNvPicPr>
            <a:picLocks noChangeAspect="1"/>
          </p:cNvPicPr>
          <p:nvPr/>
        </p:nvPicPr>
        <p:blipFill>
          <a:blip r:embed="rId4"/>
          <a:srcRect/>
          <a:stretch/>
        </p:blipFill>
        <p:spPr>
          <a:xfrm>
            <a:off x="91624" y="1090663"/>
            <a:ext cx="4810761" cy="2866896"/>
          </a:xfrm>
          <a:prstGeom prst="rect">
            <a:avLst/>
          </a:prstGeom>
        </p:spPr>
      </p:pic>
      <p:pic>
        <p:nvPicPr>
          <p:cNvPr id="11" name="Obraz 10">
            <a:extLst>
              <a:ext uri="{FF2B5EF4-FFF2-40B4-BE49-F238E27FC236}">
                <a16:creationId xmlns:a16="http://schemas.microsoft.com/office/drawing/2014/main" id="{B91AC720-4419-4B69-8CC9-E1A0D910224B}"/>
              </a:ext>
            </a:extLst>
          </p:cNvPr>
          <p:cNvPicPr>
            <a:picLocks noChangeAspect="1"/>
          </p:cNvPicPr>
          <p:nvPr/>
        </p:nvPicPr>
        <p:blipFill>
          <a:blip r:embed="rId5"/>
          <a:srcRect/>
          <a:stretch/>
        </p:blipFill>
        <p:spPr>
          <a:xfrm>
            <a:off x="5088340" y="3983071"/>
            <a:ext cx="4723330" cy="2819539"/>
          </a:xfrm>
          <a:prstGeom prst="rect">
            <a:avLst/>
          </a:prstGeom>
        </p:spPr>
      </p:pic>
      <p:pic>
        <p:nvPicPr>
          <p:cNvPr id="12" name="Obraz 11">
            <a:extLst>
              <a:ext uri="{FF2B5EF4-FFF2-40B4-BE49-F238E27FC236}">
                <a16:creationId xmlns:a16="http://schemas.microsoft.com/office/drawing/2014/main" id="{AF863AF0-0C2C-4E59-9731-C8E78F919122}"/>
              </a:ext>
            </a:extLst>
          </p:cNvPr>
          <p:cNvPicPr>
            <a:picLocks noChangeAspect="1"/>
          </p:cNvPicPr>
          <p:nvPr/>
        </p:nvPicPr>
        <p:blipFill>
          <a:blip r:embed="rId6"/>
          <a:srcRect/>
          <a:stretch/>
        </p:blipFill>
        <p:spPr>
          <a:xfrm>
            <a:off x="183959" y="4003836"/>
            <a:ext cx="4626091" cy="2778009"/>
          </a:xfrm>
          <a:prstGeom prst="rect">
            <a:avLst/>
          </a:prstGeom>
        </p:spPr>
      </p:pic>
    </p:spTree>
    <p:extLst>
      <p:ext uri="{BB962C8B-B14F-4D97-AF65-F5344CB8AC3E}">
        <p14:creationId xmlns:p14="http://schemas.microsoft.com/office/powerpoint/2010/main" val="2412307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318949104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SI: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57830FD0-A691-4A43-A6C2-A13FABA8660E}"/>
              </a:ext>
            </a:extLst>
          </p:cNvPr>
          <p:cNvPicPr>
            <a:picLocks noChangeAspect="1"/>
          </p:cNvPicPr>
          <p:nvPr/>
        </p:nvPicPr>
        <p:blipFill>
          <a:blip r:embed="rId3"/>
          <a:srcRect/>
          <a:stretch/>
        </p:blipFill>
        <p:spPr>
          <a:xfrm>
            <a:off x="5052740" y="1107266"/>
            <a:ext cx="4794530" cy="2833690"/>
          </a:xfrm>
          <a:prstGeom prst="rect">
            <a:avLst/>
          </a:prstGeom>
        </p:spPr>
      </p:pic>
      <p:pic>
        <p:nvPicPr>
          <p:cNvPr id="10" name="Obraz 9">
            <a:extLst>
              <a:ext uri="{FF2B5EF4-FFF2-40B4-BE49-F238E27FC236}">
                <a16:creationId xmlns:a16="http://schemas.microsoft.com/office/drawing/2014/main" id="{7725C8F6-67A0-42BE-A070-991D2968C62D}"/>
              </a:ext>
            </a:extLst>
          </p:cNvPr>
          <p:cNvPicPr>
            <a:picLocks noChangeAspect="1"/>
          </p:cNvPicPr>
          <p:nvPr/>
        </p:nvPicPr>
        <p:blipFill>
          <a:blip r:embed="rId4"/>
          <a:srcRect/>
          <a:stretch/>
        </p:blipFill>
        <p:spPr>
          <a:xfrm>
            <a:off x="116249" y="1119224"/>
            <a:ext cx="4761511" cy="2809774"/>
          </a:xfrm>
          <a:prstGeom prst="rect">
            <a:avLst/>
          </a:prstGeom>
        </p:spPr>
      </p:pic>
      <p:pic>
        <p:nvPicPr>
          <p:cNvPr id="13" name="Obraz 12">
            <a:extLst>
              <a:ext uri="{FF2B5EF4-FFF2-40B4-BE49-F238E27FC236}">
                <a16:creationId xmlns:a16="http://schemas.microsoft.com/office/drawing/2014/main" id="{433AABAC-2980-4E24-A5E8-0947ADF2EA97}"/>
              </a:ext>
            </a:extLst>
          </p:cNvPr>
          <p:cNvPicPr>
            <a:picLocks noChangeAspect="1"/>
          </p:cNvPicPr>
          <p:nvPr/>
        </p:nvPicPr>
        <p:blipFill>
          <a:blip r:embed="rId5"/>
          <a:srcRect/>
          <a:stretch/>
        </p:blipFill>
        <p:spPr>
          <a:xfrm>
            <a:off x="5019962" y="4057782"/>
            <a:ext cx="4794530" cy="2790662"/>
          </a:xfrm>
          <a:prstGeom prst="rect">
            <a:avLst/>
          </a:prstGeom>
        </p:spPr>
      </p:pic>
      <p:pic>
        <p:nvPicPr>
          <p:cNvPr id="14" name="Obraz 13">
            <a:extLst>
              <a:ext uri="{FF2B5EF4-FFF2-40B4-BE49-F238E27FC236}">
                <a16:creationId xmlns:a16="http://schemas.microsoft.com/office/drawing/2014/main" id="{97C704B7-5D48-412F-B0C3-2220266A5F8C}"/>
              </a:ext>
            </a:extLst>
          </p:cNvPr>
          <p:cNvPicPr>
            <a:picLocks noChangeAspect="1"/>
          </p:cNvPicPr>
          <p:nvPr/>
        </p:nvPicPr>
        <p:blipFill>
          <a:blip r:embed="rId6"/>
          <a:srcRect/>
          <a:stretch/>
        </p:blipFill>
        <p:spPr>
          <a:xfrm>
            <a:off x="83471" y="4054843"/>
            <a:ext cx="4761511" cy="2796540"/>
          </a:xfrm>
          <a:prstGeom prst="rect">
            <a:avLst/>
          </a:prstGeom>
        </p:spPr>
      </p:pic>
    </p:spTree>
    <p:extLst>
      <p:ext uri="{BB962C8B-B14F-4D97-AF65-F5344CB8AC3E}">
        <p14:creationId xmlns:p14="http://schemas.microsoft.com/office/powerpoint/2010/main" val="229169403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SI: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66DC0EA-A44D-4912-871D-68B3753281D3}"/>
              </a:ext>
            </a:extLst>
          </p:cNvPr>
          <p:cNvPicPr>
            <a:picLocks noChangeAspect="1"/>
          </p:cNvPicPr>
          <p:nvPr/>
        </p:nvPicPr>
        <p:blipFill>
          <a:blip r:embed="rId3"/>
          <a:srcRect/>
          <a:stretch/>
        </p:blipFill>
        <p:spPr>
          <a:xfrm>
            <a:off x="5057669" y="1114341"/>
            <a:ext cx="4784672" cy="2819539"/>
          </a:xfrm>
          <a:prstGeom prst="rect">
            <a:avLst/>
          </a:prstGeom>
        </p:spPr>
      </p:pic>
      <p:pic>
        <p:nvPicPr>
          <p:cNvPr id="10" name="Obraz 9">
            <a:extLst>
              <a:ext uri="{FF2B5EF4-FFF2-40B4-BE49-F238E27FC236}">
                <a16:creationId xmlns:a16="http://schemas.microsoft.com/office/drawing/2014/main" id="{DB38811C-C4E1-4D52-BD96-7F45CFB88DE3}"/>
              </a:ext>
            </a:extLst>
          </p:cNvPr>
          <p:cNvPicPr>
            <a:picLocks noChangeAspect="1"/>
          </p:cNvPicPr>
          <p:nvPr/>
        </p:nvPicPr>
        <p:blipFill>
          <a:blip r:embed="rId4"/>
          <a:srcRect/>
          <a:stretch/>
        </p:blipFill>
        <p:spPr>
          <a:xfrm>
            <a:off x="100793" y="1090663"/>
            <a:ext cx="4792423" cy="2866896"/>
          </a:xfrm>
          <a:prstGeom prst="rect">
            <a:avLst/>
          </a:prstGeom>
        </p:spPr>
      </p:pic>
      <p:pic>
        <p:nvPicPr>
          <p:cNvPr id="11" name="Obraz 10">
            <a:extLst>
              <a:ext uri="{FF2B5EF4-FFF2-40B4-BE49-F238E27FC236}">
                <a16:creationId xmlns:a16="http://schemas.microsoft.com/office/drawing/2014/main" id="{B91AC720-4419-4B69-8CC9-E1A0D910224B}"/>
              </a:ext>
            </a:extLst>
          </p:cNvPr>
          <p:cNvPicPr>
            <a:picLocks noChangeAspect="1"/>
          </p:cNvPicPr>
          <p:nvPr/>
        </p:nvPicPr>
        <p:blipFill>
          <a:blip r:embed="rId5"/>
          <a:srcRect/>
          <a:stretch/>
        </p:blipFill>
        <p:spPr>
          <a:xfrm>
            <a:off x="5084080" y="3996854"/>
            <a:ext cx="4731850" cy="2791973"/>
          </a:xfrm>
          <a:prstGeom prst="rect">
            <a:avLst/>
          </a:prstGeom>
        </p:spPr>
      </p:pic>
      <p:pic>
        <p:nvPicPr>
          <p:cNvPr id="12" name="Obraz 11">
            <a:extLst>
              <a:ext uri="{FF2B5EF4-FFF2-40B4-BE49-F238E27FC236}">
                <a16:creationId xmlns:a16="http://schemas.microsoft.com/office/drawing/2014/main" id="{AF863AF0-0C2C-4E59-9731-C8E78F919122}"/>
              </a:ext>
            </a:extLst>
          </p:cNvPr>
          <p:cNvPicPr>
            <a:picLocks noChangeAspect="1"/>
          </p:cNvPicPr>
          <p:nvPr/>
        </p:nvPicPr>
        <p:blipFill>
          <a:blip r:embed="rId6"/>
          <a:srcRect/>
          <a:stretch/>
        </p:blipFill>
        <p:spPr>
          <a:xfrm>
            <a:off x="181010" y="4038919"/>
            <a:ext cx="4631989" cy="2707842"/>
          </a:xfrm>
          <a:prstGeom prst="rect">
            <a:avLst/>
          </a:prstGeom>
        </p:spPr>
      </p:pic>
    </p:spTree>
    <p:extLst>
      <p:ext uri="{BB962C8B-B14F-4D97-AF65-F5344CB8AC3E}">
        <p14:creationId xmlns:p14="http://schemas.microsoft.com/office/powerpoint/2010/main" val="152463425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SK: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1" name="Obraz 10">
            <a:extLst>
              <a:ext uri="{FF2B5EF4-FFF2-40B4-BE49-F238E27FC236}">
                <a16:creationId xmlns:a16="http://schemas.microsoft.com/office/drawing/2014/main" id="{9904BE43-FF96-4257-98DC-E4E05C72103C}"/>
              </a:ext>
            </a:extLst>
          </p:cNvPr>
          <p:cNvPicPr>
            <a:picLocks noChangeAspect="1"/>
          </p:cNvPicPr>
          <p:nvPr/>
        </p:nvPicPr>
        <p:blipFill>
          <a:blip r:embed="rId3"/>
          <a:srcRect/>
          <a:stretch/>
        </p:blipFill>
        <p:spPr>
          <a:xfrm>
            <a:off x="5060836" y="4000293"/>
            <a:ext cx="4753656" cy="2848517"/>
          </a:xfrm>
          <a:prstGeom prst="rect">
            <a:avLst/>
          </a:prstGeom>
        </p:spPr>
      </p:pic>
      <p:pic>
        <p:nvPicPr>
          <p:cNvPr id="12" name="Obraz 11">
            <a:extLst>
              <a:ext uri="{FF2B5EF4-FFF2-40B4-BE49-F238E27FC236}">
                <a16:creationId xmlns:a16="http://schemas.microsoft.com/office/drawing/2014/main" id="{C91420B4-E66A-4B46-885A-CC8663B1042A}"/>
              </a:ext>
            </a:extLst>
          </p:cNvPr>
          <p:cNvPicPr>
            <a:picLocks noChangeAspect="1"/>
          </p:cNvPicPr>
          <p:nvPr/>
        </p:nvPicPr>
        <p:blipFill>
          <a:blip r:embed="rId4"/>
          <a:srcRect/>
          <a:stretch/>
        </p:blipFill>
        <p:spPr>
          <a:xfrm>
            <a:off x="80562" y="4026959"/>
            <a:ext cx="4808204" cy="2795185"/>
          </a:xfrm>
          <a:prstGeom prst="rect">
            <a:avLst/>
          </a:prstGeom>
        </p:spPr>
      </p:pic>
      <p:sp>
        <p:nvSpPr>
          <p:cNvPr id="13" name="pole tekstowe 12">
            <a:extLst>
              <a:ext uri="{FF2B5EF4-FFF2-40B4-BE49-F238E27FC236}">
                <a16:creationId xmlns:a16="http://schemas.microsoft.com/office/drawing/2014/main" id="{25011CB3-76F2-4E1E-9FBF-0408987F3558}"/>
              </a:ext>
            </a:extLst>
          </p:cNvPr>
          <p:cNvSpPr txBox="1"/>
          <p:nvPr/>
        </p:nvSpPr>
        <p:spPr>
          <a:xfrm>
            <a:off x="464890" y="2292505"/>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09/0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/2021-10/01/2021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4" name="pole tekstowe 13">
            <a:extLst>
              <a:ext uri="{FF2B5EF4-FFF2-40B4-BE49-F238E27FC236}">
                <a16:creationId xmlns:a16="http://schemas.microsoft.com/office/drawing/2014/main" id="{527962BD-58E0-40DC-8290-115FD2348158}"/>
              </a:ext>
            </a:extLst>
          </p:cNvPr>
          <p:cNvSpPr txBox="1"/>
          <p:nvPr/>
        </p:nvSpPr>
        <p:spPr>
          <a:xfrm>
            <a:off x="5417890" y="2292504"/>
            <a:ext cx="3960514" cy="523220"/>
          </a:xfrm>
          <a:prstGeom prst="rect">
            <a:avLst/>
          </a:prstGeom>
          <a:noFill/>
        </p:spPr>
        <p:txBody>
          <a:bodyPr wrap="square" rtlCol="0">
            <a:spAutoFit/>
          </a:bodyPr>
          <a:lstStyle/>
          <a:p>
            <a:pPr algn="ctr"/>
            <a:r>
              <a:rPr lang="en-US" sz="1400" dirty="0">
                <a:solidFill>
                  <a:schemeClr val="tx2">
                    <a:lumMod val="40000"/>
                    <a:lumOff val="60000"/>
                  </a:schemeClr>
                </a:solidFill>
                <a:latin typeface="Arial" panose="020B0604020202020204" pitchFamily="34" charset="0"/>
                <a:cs typeface="Arial" panose="020B0604020202020204" pitchFamily="34" charset="0"/>
              </a:rPr>
              <a:t>No virtual margins used for the period 09/0</a:t>
            </a:r>
            <a:r>
              <a:rPr lang="pl-PL" sz="1400" dirty="0">
                <a:solidFill>
                  <a:schemeClr val="tx2">
                    <a:lumMod val="40000"/>
                    <a:lumOff val="60000"/>
                  </a:schemeClr>
                </a:solidFill>
                <a:latin typeface="Arial" panose="020B0604020202020204" pitchFamily="34" charset="0"/>
                <a:cs typeface="Arial" panose="020B0604020202020204" pitchFamily="34" charset="0"/>
              </a:rPr>
              <a:t>1</a:t>
            </a:r>
            <a:r>
              <a:rPr lang="en-US" sz="1400" dirty="0">
                <a:solidFill>
                  <a:schemeClr val="tx2">
                    <a:lumMod val="40000"/>
                    <a:lumOff val="60000"/>
                  </a:schemeClr>
                </a:solidFill>
                <a:latin typeface="Arial" panose="020B0604020202020204" pitchFamily="34" charset="0"/>
                <a:cs typeface="Arial" panose="020B0604020202020204" pitchFamily="34" charset="0"/>
              </a:rPr>
              <a:t>/2021-10/01/2021</a:t>
            </a:r>
            <a:endParaRPr lang="pl-PL" sz="1400"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74961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KPI </a:t>
            </a:r>
            <a:r>
              <a:rPr lang="pl-PL" dirty="0"/>
              <a:t>1</a:t>
            </a:r>
            <a:r>
              <a:rPr lang="de-DE" dirty="0"/>
              <a:t>4</a:t>
            </a:r>
            <a:r>
              <a:rPr lang="pl-PL" dirty="0"/>
              <a:t>b: SK: Virtual margins at market balance</a:t>
            </a:r>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B79999F5-563B-488A-88F5-E3B7A5318964}"/>
              </a:ext>
            </a:extLst>
          </p:cNvPr>
          <p:cNvPicPr>
            <a:picLocks noChangeAspect="1"/>
          </p:cNvPicPr>
          <p:nvPr/>
        </p:nvPicPr>
        <p:blipFill>
          <a:blip r:embed="rId3"/>
          <a:srcRect/>
          <a:stretch/>
        </p:blipFill>
        <p:spPr>
          <a:xfrm>
            <a:off x="5073177" y="1111924"/>
            <a:ext cx="4753656" cy="2824373"/>
          </a:xfrm>
          <a:prstGeom prst="rect">
            <a:avLst/>
          </a:prstGeom>
        </p:spPr>
      </p:pic>
      <p:pic>
        <p:nvPicPr>
          <p:cNvPr id="10" name="Obraz 9">
            <a:extLst>
              <a:ext uri="{FF2B5EF4-FFF2-40B4-BE49-F238E27FC236}">
                <a16:creationId xmlns:a16="http://schemas.microsoft.com/office/drawing/2014/main" id="{E3B3FCFB-76CB-4745-BC04-EAE639F954EA}"/>
              </a:ext>
            </a:extLst>
          </p:cNvPr>
          <p:cNvPicPr>
            <a:picLocks noChangeAspect="1"/>
          </p:cNvPicPr>
          <p:nvPr/>
        </p:nvPicPr>
        <p:blipFill>
          <a:blip r:embed="rId4"/>
          <a:srcRect/>
          <a:stretch/>
        </p:blipFill>
        <p:spPr>
          <a:xfrm>
            <a:off x="92903" y="1118450"/>
            <a:ext cx="4808204" cy="2811321"/>
          </a:xfrm>
          <a:prstGeom prst="rect">
            <a:avLst/>
          </a:prstGeom>
        </p:spPr>
      </p:pic>
      <p:pic>
        <p:nvPicPr>
          <p:cNvPr id="11" name="Obraz 10">
            <a:extLst>
              <a:ext uri="{FF2B5EF4-FFF2-40B4-BE49-F238E27FC236}">
                <a16:creationId xmlns:a16="http://schemas.microsoft.com/office/drawing/2014/main" id="{9904BE43-FF96-4257-98DC-E4E05C72103C}"/>
              </a:ext>
            </a:extLst>
          </p:cNvPr>
          <p:cNvPicPr>
            <a:picLocks noChangeAspect="1"/>
          </p:cNvPicPr>
          <p:nvPr/>
        </p:nvPicPr>
        <p:blipFill>
          <a:blip r:embed="rId5"/>
          <a:srcRect/>
          <a:stretch/>
        </p:blipFill>
        <p:spPr>
          <a:xfrm>
            <a:off x="5060836" y="4019097"/>
            <a:ext cx="4753656" cy="2810910"/>
          </a:xfrm>
          <a:prstGeom prst="rect">
            <a:avLst/>
          </a:prstGeom>
        </p:spPr>
      </p:pic>
      <p:pic>
        <p:nvPicPr>
          <p:cNvPr id="12" name="Obraz 11">
            <a:extLst>
              <a:ext uri="{FF2B5EF4-FFF2-40B4-BE49-F238E27FC236}">
                <a16:creationId xmlns:a16="http://schemas.microsoft.com/office/drawing/2014/main" id="{C91420B4-E66A-4B46-885A-CC8663B1042A}"/>
              </a:ext>
            </a:extLst>
          </p:cNvPr>
          <p:cNvPicPr>
            <a:picLocks noChangeAspect="1"/>
          </p:cNvPicPr>
          <p:nvPr/>
        </p:nvPicPr>
        <p:blipFill>
          <a:blip r:embed="rId6"/>
          <a:srcRect/>
          <a:stretch/>
        </p:blipFill>
        <p:spPr>
          <a:xfrm>
            <a:off x="80562" y="4002969"/>
            <a:ext cx="4808204" cy="2843165"/>
          </a:xfrm>
          <a:prstGeom prst="rect">
            <a:avLst/>
          </a:prstGeom>
        </p:spPr>
      </p:pic>
    </p:spTree>
    <p:extLst>
      <p:ext uri="{BB962C8B-B14F-4D97-AF65-F5344CB8AC3E}">
        <p14:creationId xmlns:p14="http://schemas.microsoft.com/office/powerpoint/2010/main" val="1564208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Introduction</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Context</a:t>
            </a:r>
          </a:p>
          <a:p>
            <a:pPr lvl="1"/>
            <a:r>
              <a:rPr lang="en-US" dirty="0"/>
              <a:t>According to Article 28(4) of the Core FB DA CCM, Core TSOs</a:t>
            </a:r>
          </a:p>
          <a:p>
            <a:pPr lvl="2"/>
            <a:r>
              <a:rPr lang="en-US" dirty="0"/>
              <a:t>shall continuously monitor the effects and the performance of the application of this methodology during the parallel run</a:t>
            </a:r>
          </a:p>
          <a:p>
            <a:pPr lvl="2"/>
            <a:r>
              <a:rPr lang="en-US" dirty="0"/>
              <a:t>shall develop, in coordination with the Core regulatory authorities, the Agency and stakeholders, the monitoring and performance criteria and report on the outcome of this monitoring on quarterly basis in a report</a:t>
            </a:r>
          </a:p>
          <a:p>
            <a:pPr lvl="1"/>
            <a:r>
              <a:rPr lang="en-US" dirty="0"/>
              <a:t>Core TSOs &amp; NEMOs have aligned on the</a:t>
            </a:r>
          </a:p>
          <a:p>
            <a:pPr lvl="2"/>
            <a:r>
              <a:rPr lang="en-US" dirty="0"/>
              <a:t>Specific KPIs with NRAs and this alignment resulted in the format of this KPI report</a:t>
            </a:r>
          </a:p>
          <a:p>
            <a:pPr lvl="2"/>
            <a:r>
              <a:rPr lang="en-US" dirty="0"/>
              <a:t>Frequency of provision of the report, which was increased to monthly, going beyond formal requirements</a:t>
            </a:r>
          </a:p>
          <a:p>
            <a:pPr lvl="2"/>
            <a:r>
              <a:rPr lang="en-US" dirty="0"/>
              <a:t>Agreement to have the increased frequency reflected in the Core CCM amendment (November 2020)</a:t>
            </a:r>
          </a:p>
          <a:p>
            <a:pPr lvl="1"/>
            <a:endParaRPr lang="en-US" dirty="0"/>
          </a:p>
          <a:p>
            <a:r>
              <a:rPr lang="en-US" dirty="0"/>
              <a:t>In the next slide the overview of the KPIs covered in this monthly KPI report is provided: </a:t>
            </a:r>
          </a:p>
          <a:p>
            <a:pPr lvl="1"/>
            <a:r>
              <a:rPr lang="en-US" dirty="0"/>
              <a:t>KPIs related to Capacity Calculation in </a:t>
            </a:r>
            <a:r>
              <a:rPr lang="en-US" sz="1400" dirty="0">
                <a:solidFill>
                  <a:srgbClr val="3366FF"/>
                </a:solidFill>
              </a:rPr>
              <a:t>blue</a:t>
            </a:r>
          </a:p>
          <a:p>
            <a:pPr lvl="1"/>
            <a:r>
              <a:rPr lang="en-US" dirty="0"/>
              <a:t>KPIs related to Market Coupling simulations in </a:t>
            </a:r>
            <a:r>
              <a:rPr lang="en-US" sz="1400" dirty="0">
                <a:solidFill>
                  <a:srgbClr val="008000"/>
                </a:solidFill>
              </a:rPr>
              <a:t>green</a:t>
            </a:r>
          </a:p>
          <a:p>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767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935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3508757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976199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3324238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014058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1715540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2125527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850964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930887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1401215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of Core FB MC 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883200"/>
            <a:ext cx="9000000" cy="5670000"/>
          </a:xfrm>
        </p:spPr>
        <p:txBody>
          <a:bodyPr/>
          <a:lstStyle/>
          <a:p>
            <a:pPr marL="0" lvl="1" indent="0" fontAlgn="ctr">
              <a:buClr>
                <a:schemeClr val="bg1"/>
              </a:buClr>
              <a:buSzPct val="120000"/>
              <a:buNone/>
            </a:pPr>
            <a:r>
              <a:rPr lang="en-US" sz="1400" dirty="0">
                <a:solidFill>
                  <a:srgbClr val="3366FF"/>
                </a:solidFill>
              </a:rPr>
              <a:t>CNEC Selection Impact | </a:t>
            </a:r>
            <a:r>
              <a:rPr lang="en-US" sz="1400" dirty="0">
                <a:solidFill>
                  <a:srgbClr val="3366FF"/>
                </a:solidFill>
                <a:hlinkClick r:id="rId3" action="ppaction://hlinksldjump"/>
              </a:rPr>
              <a:t>Slide 7 - 50 </a:t>
            </a:r>
            <a:endParaRPr lang="en-US" sz="1400" dirty="0">
              <a:solidFill>
                <a:srgbClr val="3366FF"/>
              </a:solidFill>
            </a:endParaRPr>
          </a:p>
          <a:p>
            <a:pPr lvl="2" fontAlgn="ctr">
              <a:buFont typeface="+mj-lt"/>
              <a:buAutoNum type="arabicPeriod"/>
            </a:pPr>
            <a:r>
              <a:rPr lang="en-US" dirty="0"/>
              <a:t>Average maximum AMR per CNE per BD</a:t>
            </a:r>
          </a:p>
          <a:p>
            <a:pPr lvl="2" fontAlgn="ctr">
              <a:buFont typeface="+mj-lt"/>
              <a:buAutoNum type="arabicPeriod"/>
            </a:pPr>
            <a:r>
              <a:rPr lang="en-US" dirty="0"/>
              <a:t>Average maximum AMR per TSO per BD</a:t>
            </a:r>
          </a:p>
          <a:p>
            <a:pPr lvl="2" fontAlgn="ctr">
              <a:buFont typeface="+mj-lt"/>
              <a:buAutoNum type="arabicPeriod"/>
            </a:pPr>
            <a:r>
              <a:rPr lang="en-US" dirty="0"/>
              <a:t>Average maximum </a:t>
            </a:r>
            <a:r>
              <a:rPr lang="en-US" dirty="0" err="1"/>
              <a:t>AMR+LTAmargin</a:t>
            </a:r>
            <a:r>
              <a:rPr lang="en-US" dirty="0"/>
              <a:t> per CNE per BD</a:t>
            </a:r>
          </a:p>
          <a:p>
            <a:pPr lvl="2" fontAlgn="ctr">
              <a:buFont typeface="+mj-lt"/>
              <a:buAutoNum type="arabicPeriod"/>
            </a:pPr>
            <a:r>
              <a:rPr lang="en-US" dirty="0"/>
              <a:t>Average maximum </a:t>
            </a:r>
            <a:r>
              <a:rPr lang="en-US" dirty="0" err="1"/>
              <a:t>AMR+LTAmargin</a:t>
            </a:r>
            <a:r>
              <a:rPr lang="en-US" dirty="0"/>
              <a:t> per TSO per BD</a:t>
            </a:r>
          </a:p>
          <a:p>
            <a:pPr indent="-266700" fontAlgn="ctr"/>
            <a:endParaRPr lang="en-US" sz="200" dirty="0"/>
          </a:p>
          <a:p>
            <a:pPr marL="0" lvl="1" indent="0" fontAlgn="ctr">
              <a:buClr>
                <a:schemeClr val="bg1"/>
              </a:buClr>
              <a:buSzPct val="120000"/>
              <a:buNone/>
            </a:pPr>
            <a:endParaRPr lang="en-US" sz="200" dirty="0">
              <a:solidFill>
                <a:srgbClr val="3366FF"/>
              </a:solidFill>
            </a:endParaRPr>
          </a:p>
          <a:p>
            <a:pPr marL="0" lvl="1" indent="0" fontAlgn="ctr">
              <a:buClr>
                <a:schemeClr val="bg1"/>
              </a:buClr>
              <a:buSzPct val="120000"/>
              <a:buNone/>
            </a:pPr>
            <a:r>
              <a:rPr lang="en-US" sz="1400" dirty="0">
                <a:solidFill>
                  <a:srgbClr val="3366FF"/>
                </a:solidFill>
              </a:rPr>
              <a:t>TSOs’ adjustment after validation | </a:t>
            </a:r>
            <a:r>
              <a:rPr lang="en-US" sz="1400" dirty="0">
                <a:solidFill>
                  <a:srgbClr val="3366FF"/>
                </a:solidFill>
                <a:hlinkClick r:id="rId4" action="ppaction://hlinksldjump"/>
              </a:rPr>
              <a:t>Slide 51 - 62</a:t>
            </a:r>
            <a:endParaRPr lang="en-US" sz="1400" dirty="0">
              <a:solidFill>
                <a:srgbClr val="3366FF"/>
              </a:solidFill>
            </a:endParaRPr>
          </a:p>
          <a:p>
            <a:pPr lvl="2" fontAlgn="ctr">
              <a:buFont typeface="+mj-lt"/>
              <a:buAutoNum type="arabicPeriod" startAt="5"/>
            </a:pPr>
            <a:r>
              <a:rPr lang="en-GB" dirty="0"/>
              <a:t>Share of MTUs with intervention per TSO</a:t>
            </a:r>
          </a:p>
          <a:p>
            <a:pPr lvl="2" fontAlgn="ctr">
              <a:buFont typeface="+mj-lt"/>
              <a:buAutoNum type="arabicPeriod" startAt="5"/>
            </a:pPr>
            <a:r>
              <a:rPr lang="en-GB" dirty="0"/>
              <a:t>Total IVA applied per BD for each CNE affected by TSO intervention</a:t>
            </a:r>
            <a:endParaRPr lang="en-US" dirty="0"/>
          </a:p>
          <a:p>
            <a:endParaRPr lang="en-US" sz="200" dirty="0"/>
          </a:p>
          <a:p>
            <a:pPr marL="0" lvl="1" indent="0" fontAlgn="ctr">
              <a:buClr>
                <a:schemeClr val="bg1"/>
              </a:buClr>
              <a:buSzPct val="120000"/>
              <a:buNone/>
            </a:pPr>
            <a:endParaRPr lang="en-GB" sz="200" dirty="0">
              <a:solidFill>
                <a:srgbClr val="3366FF"/>
              </a:solidFill>
            </a:endParaRPr>
          </a:p>
          <a:p>
            <a:pPr marL="0" lvl="1" indent="0" fontAlgn="ctr">
              <a:buClr>
                <a:schemeClr val="bg1"/>
              </a:buClr>
              <a:buSzPct val="120000"/>
              <a:buNone/>
            </a:pPr>
            <a:r>
              <a:rPr lang="en-GB" sz="1400" dirty="0">
                <a:solidFill>
                  <a:srgbClr val="3366FF"/>
                </a:solidFill>
              </a:rPr>
              <a:t>Power System Impact Analysis | </a:t>
            </a:r>
            <a:r>
              <a:rPr lang="en-GB" sz="1400" dirty="0">
                <a:solidFill>
                  <a:srgbClr val="3366FF"/>
                </a:solidFill>
                <a:hlinkClick r:id="rId5" action="ppaction://hlinksldjump"/>
              </a:rPr>
              <a:t>Slide 63 - 101</a:t>
            </a:r>
            <a:endParaRPr lang="en-GB" sz="1400" dirty="0">
              <a:solidFill>
                <a:srgbClr val="3366FF"/>
              </a:solidFill>
            </a:endParaRPr>
          </a:p>
          <a:p>
            <a:pPr lvl="2" fontAlgn="ctr">
              <a:buFont typeface="+mj-lt"/>
              <a:buAutoNum type="arabicPeriod" startAt="13"/>
            </a:pPr>
            <a:r>
              <a:rPr lang="nl-NL" dirty="0"/>
              <a:t>Min &amp; max Net </a:t>
            </a:r>
            <a:r>
              <a:rPr lang="nl-NL" dirty="0" err="1"/>
              <a:t>Position</a:t>
            </a:r>
            <a:r>
              <a:rPr lang="nl-NL" dirty="0"/>
              <a:t> per BZ hub</a:t>
            </a:r>
          </a:p>
          <a:p>
            <a:pPr lvl="2" fontAlgn="ctr">
              <a:buFont typeface="+mj-lt"/>
              <a:buAutoNum type="arabicPeriod" startAt="13"/>
            </a:pPr>
            <a:r>
              <a:rPr lang="nl-NL" dirty="0">
                <a:ea typeface="Arial Unicode MS"/>
                <a:cs typeface="Arial"/>
              </a:rPr>
              <a:t>Virtual </a:t>
            </a:r>
            <a:r>
              <a:rPr lang="nl-NL" dirty="0" err="1">
                <a:ea typeface="Arial Unicode MS"/>
                <a:cs typeface="Arial"/>
              </a:rPr>
              <a:t>margins</a:t>
            </a:r>
            <a:r>
              <a:rPr lang="nl-NL" dirty="0">
                <a:ea typeface="Arial Unicode MS"/>
                <a:cs typeface="Arial"/>
              </a:rPr>
              <a:t> at MCP per TSO, </a:t>
            </a:r>
            <a:r>
              <a:rPr lang="en-US" dirty="0">
                <a:ea typeface="Arial Unicode MS"/>
                <a:cs typeface="Arial"/>
              </a:rPr>
              <a:t>per BD </a:t>
            </a:r>
            <a:r>
              <a:rPr lang="en-GB" sz="1200" dirty="0">
                <a:solidFill>
                  <a:srgbClr val="3366FF"/>
                </a:solidFill>
                <a:hlinkClick r:id="rId6" action="ppaction://hlinksldjump"/>
              </a:rPr>
              <a:t>Slide 159 - 191</a:t>
            </a:r>
            <a:endParaRPr lang="nl-NL" dirty="0">
              <a:ea typeface="Arial Unicode MS"/>
              <a:cs typeface="Arial"/>
            </a:endParaRPr>
          </a:p>
          <a:p>
            <a:pPr lvl="2" fontAlgn="ctr">
              <a:buFont typeface="+mj-lt"/>
              <a:buAutoNum type="arabicPeriod" startAt="13"/>
            </a:pPr>
            <a:r>
              <a:rPr lang="nl-NL" dirty="0">
                <a:solidFill>
                  <a:schemeClr val="tx1"/>
                </a:solidFill>
              </a:rPr>
              <a:t>*</a:t>
            </a:r>
            <a:r>
              <a:rPr lang="nl-NL" dirty="0">
                <a:solidFill>
                  <a:schemeClr val="bg1">
                    <a:lumMod val="75000"/>
                  </a:schemeClr>
                </a:solidFill>
              </a:rPr>
              <a:t>RAM before and after RAO </a:t>
            </a:r>
            <a:r>
              <a:rPr lang="en-GB" dirty="0">
                <a:solidFill>
                  <a:schemeClr val="bg1">
                    <a:lumMod val="75000"/>
                  </a:schemeClr>
                </a:solidFill>
              </a:rPr>
              <a:t>per TSO</a:t>
            </a:r>
            <a:endParaRPr lang="nl-NL" dirty="0">
              <a:solidFill>
                <a:schemeClr val="bg1">
                  <a:lumMod val="75000"/>
                </a:schemeClr>
              </a:solidFill>
            </a:endParaRPr>
          </a:p>
          <a:p>
            <a:pPr lvl="2" fontAlgn="ctr">
              <a:buFont typeface="+mj-lt"/>
              <a:buAutoNum type="arabicPeriod" startAt="13"/>
            </a:pPr>
            <a:r>
              <a:rPr lang="en-GB" dirty="0">
                <a:solidFill>
                  <a:schemeClr val="tx1"/>
                </a:solidFill>
              </a:rPr>
              <a:t>*</a:t>
            </a:r>
            <a:r>
              <a:rPr lang="en-GB" dirty="0">
                <a:solidFill>
                  <a:schemeClr val="bg1">
                    <a:lumMod val="75000"/>
                  </a:schemeClr>
                </a:solidFill>
              </a:rPr>
              <a:t>Average sensitivity of RAs per TSO</a:t>
            </a:r>
            <a:endParaRPr lang="en-GB" sz="200" dirty="0">
              <a:solidFill>
                <a:schemeClr val="bg1">
                  <a:lumMod val="75000"/>
                </a:schemeClr>
              </a:solidFill>
            </a:endParaRPr>
          </a:p>
          <a:p>
            <a:pPr lvl="2" fontAlgn="ctr">
              <a:buFont typeface="+mj-lt"/>
              <a:buAutoNum type="arabicPeriod" startAt="17"/>
            </a:pPr>
            <a:r>
              <a:rPr lang="en-GB" dirty="0"/>
              <a:t>Flow deviation on non-Core borders</a:t>
            </a:r>
          </a:p>
          <a:p>
            <a:endParaRPr lang="en-US" sz="200" dirty="0"/>
          </a:p>
          <a:p>
            <a:r>
              <a:rPr lang="en-US" dirty="0"/>
              <a:t>Market Impact Assessment </a:t>
            </a:r>
            <a:r>
              <a:rPr lang="en-US" sz="1200" dirty="0">
                <a:solidFill>
                  <a:schemeClr val="tx1">
                    <a:lumMod val="65000"/>
                    <a:lumOff val="35000"/>
                  </a:schemeClr>
                </a:solidFill>
              </a:rPr>
              <a:t>(FB Plain) </a:t>
            </a:r>
            <a:r>
              <a:rPr lang="en-GB" sz="1200" dirty="0">
                <a:solidFill>
                  <a:srgbClr val="3366FF"/>
                </a:solidFill>
                <a:hlinkClick r:id="rId7" action="ppaction://hlinksldjump"/>
              </a:rPr>
              <a:t>Slide 102 - 159</a:t>
            </a:r>
            <a:endParaRPr lang="en-US" sz="1200" dirty="0">
              <a:solidFill>
                <a:schemeClr val="tx1">
                  <a:lumMod val="65000"/>
                  <a:lumOff val="35000"/>
                </a:schemeClr>
              </a:solidFill>
            </a:endParaRPr>
          </a:p>
          <a:p>
            <a:pPr lvl="2" fontAlgn="ctr">
              <a:buFont typeface="+mj-lt"/>
              <a:buAutoNum type="arabicPeriod" startAt="7"/>
            </a:pPr>
            <a:r>
              <a:rPr lang="en-GB" dirty="0"/>
              <a:t>Most often </a:t>
            </a:r>
            <a:r>
              <a:rPr lang="en-GB" dirty="0" err="1"/>
              <a:t>presolved</a:t>
            </a:r>
            <a:r>
              <a:rPr lang="en-GB" dirty="0"/>
              <a:t> CNEs (top 20)</a:t>
            </a:r>
          </a:p>
          <a:p>
            <a:pPr lvl="2" fontAlgn="ctr">
              <a:buFont typeface="+mj-lt"/>
              <a:buAutoNum type="arabicPeriod" startAt="7"/>
            </a:pPr>
            <a:r>
              <a:rPr lang="en-GB" dirty="0"/>
              <a:t>Most limiting CNEs (top 20)</a:t>
            </a:r>
          </a:p>
          <a:p>
            <a:pPr lvl="2" fontAlgn="ctr">
              <a:buFont typeface="+mj-lt"/>
              <a:buAutoNum type="arabicPeriod" startAt="7"/>
            </a:pPr>
            <a:r>
              <a:rPr lang="en-GB" dirty="0"/>
              <a:t>Clearing prices, price spread and price convergence</a:t>
            </a:r>
          </a:p>
          <a:p>
            <a:pPr lvl="2" fontAlgn="ctr">
              <a:buFont typeface="+mj-lt"/>
              <a:buAutoNum type="arabicPeriod" startAt="7"/>
            </a:pPr>
            <a:r>
              <a:rPr lang="en-GB" dirty="0"/>
              <a:t>CNECs with highest non-zero shadow price in each hour per day</a:t>
            </a:r>
          </a:p>
          <a:p>
            <a:pPr lvl="2" fontAlgn="ctr">
              <a:buFont typeface="+mj-lt"/>
              <a:buAutoNum type="arabicPeriod" startAt="7"/>
            </a:pPr>
            <a:r>
              <a:rPr lang="en-GB" dirty="0"/>
              <a:t>Core Social Welfare</a:t>
            </a:r>
          </a:p>
          <a:p>
            <a:pPr lvl="2" fontAlgn="ctr">
              <a:buFont typeface="+mj-lt"/>
              <a:buAutoNum type="arabicPeriod" startAt="7"/>
            </a:pPr>
            <a:r>
              <a:rPr lang="en-GB" dirty="0"/>
              <a:t>Paradoxically Rejected Block orders (PRB)</a:t>
            </a:r>
          </a:p>
          <a:p>
            <a:pPr marL="0" lvl="1" indent="0">
              <a:buNone/>
            </a:pPr>
            <a:endParaRPr lang="en-US" dirty="0"/>
          </a:p>
          <a:p>
            <a:pPr marL="0" lvl="1" indent="0">
              <a:buNone/>
            </a:pPr>
            <a:r>
              <a:rPr lang="en-US" dirty="0"/>
              <a:t>*Note: Since NRAO is not implemented in the capacity calculation in the reporting period KPIs 15 &amp; 16 are not included. </a:t>
            </a:r>
          </a:p>
          <a:p>
            <a:pPr marL="0" lvl="1" indent="0">
              <a:buNone/>
            </a:pPr>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3</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4" name="TextBox 3"/>
          <p:cNvSpPr txBox="1"/>
          <p:nvPr/>
        </p:nvSpPr>
        <p:spPr>
          <a:xfrm>
            <a:off x="5067712" y="3455238"/>
            <a:ext cx="4838288" cy="1015663"/>
          </a:xfrm>
          <a:prstGeom prst="rect">
            <a:avLst/>
          </a:prstGeom>
          <a:solidFill>
            <a:schemeClr val="bg2"/>
          </a:solidFill>
        </p:spPr>
        <p:txBody>
          <a:bodyPr wrap="square" rtlCol="0">
            <a:spAutoFit/>
          </a:bodyPr>
          <a:lstStyle/>
          <a:p>
            <a:pPr algn="just"/>
            <a:r>
              <a:rPr lang="en-US" sz="1200" b="1" dirty="0">
                <a:latin typeface="Arial" panose="020B0604020202020204" pitchFamily="34" charset="0"/>
                <a:cs typeface="Arial" panose="020B0604020202020204" pitchFamily="34" charset="0"/>
              </a:rPr>
              <a:t>Note:</a:t>
            </a:r>
            <a:r>
              <a:rPr lang="en-US" sz="1200" dirty="0">
                <a:latin typeface="Arial" panose="020B0604020202020204" pitchFamily="34" charset="0"/>
                <a:cs typeface="Arial" panose="020B0604020202020204" pitchFamily="34" charset="0"/>
              </a:rPr>
              <a:t> Elia and PSE switched from EC (limitation on Core NP) to AC (limitation on SDAC NP) during the course of January. As the </a:t>
            </a:r>
            <a:r>
              <a:rPr lang="en-US" sz="1200" dirty="0" err="1">
                <a:latin typeface="Arial" panose="020B0604020202020204" pitchFamily="34" charset="0"/>
                <a:cs typeface="Arial" panose="020B0604020202020204" pitchFamily="34" charset="0"/>
              </a:rPr>
              <a:t>MinMax</a:t>
            </a:r>
            <a:r>
              <a:rPr lang="en-US" sz="1200" dirty="0">
                <a:latin typeface="Arial" panose="020B0604020202020204" pitchFamily="34" charset="0"/>
                <a:cs typeface="Arial" panose="020B0604020202020204" pitchFamily="34" charset="0"/>
              </a:rPr>
              <a:t> NP KPI cannot reflect ACs (contrary to ECs)</a:t>
            </a:r>
          </a:p>
          <a:p>
            <a:pPr marL="171450" indent="-171450" algn="l">
              <a:buFont typeface="Arial" panose="020B0604020202020204" pitchFamily="34" charset="0"/>
              <a:buChar char="•"/>
            </a:pPr>
            <a:r>
              <a:rPr lang="en-US" sz="1200" dirty="0">
                <a:latin typeface="Arial" panose="020B0604020202020204" pitchFamily="34" charset="0"/>
                <a:cs typeface="Arial" panose="020B0604020202020204" pitchFamily="34" charset="0"/>
              </a:rPr>
              <a:t>a change in the patterns for BE and PL is observed</a:t>
            </a:r>
          </a:p>
          <a:p>
            <a:pPr marL="171450" indent="-171450" algn="l">
              <a:buFont typeface="Arial" panose="020B0604020202020204" pitchFamily="34" charset="0"/>
              <a:buChar char="•"/>
            </a:pPr>
            <a:r>
              <a:rPr lang="en-US" sz="1200" dirty="0">
                <a:latin typeface="Arial" panose="020B0604020202020204" pitchFamily="34" charset="0"/>
                <a:cs typeface="Arial" panose="020B0604020202020204" pitchFamily="34" charset="0"/>
              </a:rPr>
              <a:t>this underlines the theoretical character of this KPI</a:t>
            </a:r>
            <a:endParaRPr lang="nl-B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94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2308802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762149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739728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1465630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1524476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1895643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940596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2257784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2952570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349257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E358852D-FA22-564B-8FF1-4D41EAF68204}"/>
              </a:ext>
            </a:extLst>
          </p:cNvPr>
          <p:cNvSpPr txBox="1">
            <a:spLocks/>
          </p:cNvSpPr>
          <p:nvPr/>
        </p:nvSpPr>
        <p:spPr>
          <a:xfrm>
            <a:off x="527596" y="954034"/>
            <a:ext cx="9000000" cy="4320000"/>
          </a:xfrm>
          <a:prstGeom prst="rect">
            <a:avLst/>
          </a:prstGeom>
        </p:spPr>
        <p:txBody>
          <a:bodyPr vert="horz" lIns="91440" tIns="45720" rIns="91440" bIns="45720" rtlCol="0">
            <a:no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kern="0" dirty="0"/>
              <a:t>Context</a:t>
            </a:r>
          </a:p>
          <a:p>
            <a:pPr marL="285750" indent="-285750">
              <a:buFont typeface="Arial" panose="020B0604020202020204" pitchFamily="34" charset="0"/>
              <a:buChar char="•"/>
            </a:pPr>
            <a:r>
              <a:rPr lang="en-US" sz="1200" kern="0" dirty="0">
                <a:solidFill>
                  <a:schemeClr val="tx1"/>
                </a:solidFill>
              </a:rPr>
              <a:t>The progressive transition towards </a:t>
            </a:r>
            <a:r>
              <a:rPr lang="en-US" sz="1200" kern="0" dirty="0" err="1">
                <a:solidFill>
                  <a:schemeClr val="tx1"/>
                </a:solidFill>
              </a:rPr>
              <a:t>ext</a:t>
            </a:r>
            <a:r>
              <a:rPr lang="en-US" sz="1200" kern="0" dirty="0">
                <a:solidFill>
                  <a:schemeClr val="tx1"/>
                </a:solidFill>
              </a:rPr>
              <a:t>//run started on the 16</a:t>
            </a:r>
            <a:r>
              <a:rPr lang="en-US" sz="1200" kern="0" baseline="30000" dirty="0">
                <a:solidFill>
                  <a:schemeClr val="tx1"/>
                </a:solidFill>
              </a:rPr>
              <a:t>th</a:t>
            </a:r>
            <a:r>
              <a:rPr lang="en-US" sz="1200" kern="0" dirty="0">
                <a:solidFill>
                  <a:schemeClr val="tx1"/>
                </a:solidFill>
              </a:rPr>
              <a:t> of November 2020.</a:t>
            </a:r>
          </a:p>
          <a:p>
            <a:pPr marL="285750" indent="-285750">
              <a:buFont typeface="Arial" panose="020B0604020202020204" pitchFamily="34" charset="0"/>
              <a:buChar char="•"/>
            </a:pPr>
            <a:r>
              <a:rPr lang="en-US" sz="1200" kern="0" dirty="0">
                <a:solidFill>
                  <a:schemeClr val="tx1"/>
                </a:solidFill>
              </a:rPr>
              <a:t>TSOs daily calculate a final flow-based domain for 7 Business Days per week.</a:t>
            </a:r>
          </a:p>
          <a:p>
            <a:pPr marL="285750" indent="-285750">
              <a:buFont typeface="Arial" panose="020B0604020202020204" pitchFamily="34" charset="0"/>
              <a:buChar char="•"/>
            </a:pPr>
            <a:r>
              <a:rPr lang="en-US" sz="1200" kern="0" dirty="0">
                <a:solidFill>
                  <a:schemeClr val="tx1"/>
                </a:solidFill>
              </a:rPr>
              <a:t>In the current stage only a selection of Business Days will be published that are deemed sufficiently representative. Based on this selection TSOs + NEMOs perform the market coupling simulations. </a:t>
            </a:r>
          </a:p>
          <a:p>
            <a:pPr marL="285750" indent="-285750">
              <a:buFont typeface="Arial" panose="020B0604020202020204" pitchFamily="34" charset="0"/>
              <a:buChar char="•"/>
            </a:pPr>
            <a:r>
              <a:rPr lang="en-US" sz="1200" kern="0" dirty="0">
                <a:solidFill>
                  <a:schemeClr val="tx1"/>
                </a:solidFill>
              </a:rPr>
              <a:t>A Reading Guide with a description of the KPIs is available on </a:t>
            </a:r>
            <a:r>
              <a:rPr lang="en-US" sz="1200" kern="0" dirty="0">
                <a:solidFill>
                  <a:schemeClr val="tx1"/>
                </a:solidFill>
                <a:hlinkClick r:id="rId3"/>
              </a:rPr>
              <a:t>JAO</a:t>
            </a:r>
            <a:r>
              <a:rPr lang="en-US" sz="1200" kern="0" dirty="0">
                <a:solidFill>
                  <a:schemeClr val="tx1"/>
                </a:solidFill>
              </a:rPr>
              <a:t>.</a:t>
            </a:r>
            <a:endParaRPr lang="en-US" sz="1200" kern="0" dirty="0">
              <a:solidFill>
                <a:srgbClr val="FF0000"/>
              </a:solidFill>
            </a:endParaRPr>
          </a:p>
          <a:p>
            <a:pPr marL="285750" indent="-285750">
              <a:buFont typeface="Arial" panose="020B0604020202020204" pitchFamily="34" charset="0"/>
              <a:buChar char="•"/>
            </a:pPr>
            <a:r>
              <a:rPr lang="en-US" sz="1200" b="1" kern="0" dirty="0" smtClean="0">
                <a:solidFill>
                  <a:schemeClr val="tx1"/>
                </a:solidFill>
              </a:rPr>
              <a:t>13</a:t>
            </a:r>
            <a:r>
              <a:rPr lang="en-US" sz="1200" kern="0" dirty="0" smtClean="0">
                <a:solidFill>
                  <a:schemeClr val="tx1"/>
                </a:solidFill>
              </a:rPr>
              <a:t> </a:t>
            </a:r>
            <a:r>
              <a:rPr lang="en-US" sz="1200" kern="0" dirty="0">
                <a:solidFill>
                  <a:schemeClr val="tx1"/>
                </a:solidFill>
              </a:rPr>
              <a:t>Business Days were deemed as sufficiently representative. The KPI report contains the following Business Days (highlighted in green): </a:t>
            </a:r>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sz="1800" kern="0" dirty="0">
              <a:solidFill>
                <a:srgbClr val="FF0000"/>
              </a:solidFill>
            </a:endParaRPr>
          </a:p>
        </p:txBody>
      </p:sp>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Reporting period (Business days covered)</a:t>
            </a:r>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4</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1639275640"/>
              </p:ext>
            </p:extLst>
          </p:nvPr>
        </p:nvGraphicFramePr>
        <p:xfrm>
          <a:off x="3802632" y="2742947"/>
          <a:ext cx="2114735" cy="2531087"/>
        </p:xfrm>
        <a:graphic>
          <a:graphicData uri="http://schemas.openxmlformats.org/drawingml/2006/table">
            <a:tbl>
              <a:tblPr/>
              <a:tblGrid>
                <a:gridCol w="302105">
                  <a:extLst>
                    <a:ext uri="{9D8B030D-6E8A-4147-A177-3AD203B41FA5}">
                      <a16:colId xmlns:a16="http://schemas.microsoft.com/office/drawing/2014/main" val="2535990544"/>
                    </a:ext>
                  </a:extLst>
                </a:gridCol>
                <a:gridCol w="302105">
                  <a:extLst>
                    <a:ext uri="{9D8B030D-6E8A-4147-A177-3AD203B41FA5}">
                      <a16:colId xmlns:a16="http://schemas.microsoft.com/office/drawing/2014/main" val="3552231590"/>
                    </a:ext>
                  </a:extLst>
                </a:gridCol>
                <a:gridCol w="302105">
                  <a:extLst>
                    <a:ext uri="{9D8B030D-6E8A-4147-A177-3AD203B41FA5}">
                      <a16:colId xmlns:a16="http://schemas.microsoft.com/office/drawing/2014/main" val="630360502"/>
                    </a:ext>
                  </a:extLst>
                </a:gridCol>
                <a:gridCol w="302105">
                  <a:extLst>
                    <a:ext uri="{9D8B030D-6E8A-4147-A177-3AD203B41FA5}">
                      <a16:colId xmlns:a16="http://schemas.microsoft.com/office/drawing/2014/main" val="2226498731"/>
                    </a:ext>
                  </a:extLst>
                </a:gridCol>
                <a:gridCol w="302105">
                  <a:extLst>
                    <a:ext uri="{9D8B030D-6E8A-4147-A177-3AD203B41FA5}">
                      <a16:colId xmlns:a16="http://schemas.microsoft.com/office/drawing/2014/main" val="1757919703"/>
                    </a:ext>
                  </a:extLst>
                </a:gridCol>
                <a:gridCol w="302105">
                  <a:extLst>
                    <a:ext uri="{9D8B030D-6E8A-4147-A177-3AD203B41FA5}">
                      <a16:colId xmlns:a16="http://schemas.microsoft.com/office/drawing/2014/main" val="751987435"/>
                    </a:ext>
                  </a:extLst>
                </a:gridCol>
                <a:gridCol w="302105">
                  <a:extLst>
                    <a:ext uri="{9D8B030D-6E8A-4147-A177-3AD203B41FA5}">
                      <a16:colId xmlns:a16="http://schemas.microsoft.com/office/drawing/2014/main" val="1805437508"/>
                    </a:ext>
                  </a:extLst>
                </a:gridCol>
              </a:tblGrid>
              <a:tr h="361584">
                <a:tc gridSpan="7">
                  <a:txBody>
                    <a:bodyPr/>
                    <a:lstStyle/>
                    <a:p>
                      <a:pPr algn="ctr" fontAlgn="ctr"/>
                      <a:r>
                        <a:rPr lang="nl-NL" sz="1100" b="0" i="0" u="none" strike="noStrike" dirty="0" err="1">
                          <a:solidFill>
                            <a:srgbClr val="000000"/>
                          </a:solidFill>
                          <a:effectLst/>
                          <a:latin typeface="Calibri" panose="020F0502020204030204" pitchFamily="34" charset="0"/>
                        </a:rPr>
                        <a:t>January</a:t>
                      </a:r>
                      <a:r>
                        <a:rPr lang="nl-NL" sz="1100" b="0" i="0" u="none" strike="noStrike" dirty="0">
                          <a:solidFill>
                            <a:srgbClr val="000000"/>
                          </a:solidFill>
                          <a:effectLst/>
                          <a:latin typeface="Calibri" panose="020F0502020204030204" pitchFamily="34" charset="0"/>
                        </a:rPr>
                        <a:t> ‘21</a:t>
                      </a:r>
                    </a:p>
                  </a:txBody>
                  <a:tcPr marL="0" marR="0" marT="0" marB="0" anchor="ctr">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4215409214"/>
                  </a:ext>
                </a:extLst>
              </a:tr>
              <a:tr h="309929">
                <a:tc>
                  <a:txBody>
                    <a:bodyPr/>
                    <a:lstStyle/>
                    <a:p>
                      <a:pPr algn="ctr" fontAlgn="ctr"/>
                      <a:r>
                        <a:rPr lang="nl-NL" sz="1100" b="1" i="0" u="none" strike="noStrike">
                          <a:solidFill>
                            <a:srgbClr val="808080"/>
                          </a:solidFill>
                          <a:effectLst/>
                          <a:latin typeface="Calibri" panose="020F0502020204030204" pitchFamily="34" charset="0"/>
                        </a:rPr>
                        <a:t>M</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W</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F</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extLst>
                  <a:ext uri="{0D108BD9-81ED-4DB2-BD59-A6C34878D82A}">
                    <a16:rowId xmlns:a16="http://schemas.microsoft.com/office/drawing/2014/main" val="2926620553"/>
                  </a:ext>
                </a:extLst>
              </a:tr>
              <a:tr h="309929">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3</a:t>
                      </a:r>
                    </a:p>
                  </a:txBody>
                  <a:tcPr marL="0" marR="0" marT="0" marB="0" anchor="ctr">
                    <a:lnL>
                      <a:noFill/>
                    </a:lnL>
                    <a:lnR>
                      <a:noFill/>
                    </a:lnR>
                    <a:lnT>
                      <a:noFill/>
                    </a:lnT>
                    <a:lnB>
                      <a:noFill/>
                    </a:lnB>
                    <a:noFill/>
                  </a:tcPr>
                </a:tc>
                <a:extLst>
                  <a:ext uri="{0D108BD9-81ED-4DB2-BD59-A6C34878D82A}">
                    <a16:rowId xmlns:a16="http://schemas.microsoft.com/office/drawing/2014/main" val="3890372053"/>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4</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5</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6</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7</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8</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9</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10</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316266536"/>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14</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15</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16</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17</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251416550"/>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18</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19</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20</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22</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23</a:t>
                      </a:r>
                    </a:p>
                  </a:txBody>
                  <a:tcPr marL="0" marR="0" marT="0" marB="0" anchor="ctr">
                    <a:lnL>
                      <a:noFill/>
                    </a:lnL>
                    <a:lnR>
                      <a:noFill/>
                    </a:lnR>
                    <a:lnT>
                      <a:noFill/>
                    </a:lnT>
                    <a:lnB>
                      <a:noFill/>
                    </a:lnB>
                    <a:no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24</a:t>
                      </a:r>
                    </a:p>
                  </a:txBody>
                  <a:tcPr marL="0" marR="0" marT="0" marB="0" anchor="ctr">
                    <a:lnL>
                      <a:noFill/>
                    </a:lnL>
                    <a:lnR>
                      <a:noFill/>
                    </a:lnR>
                    <a:lnT>
                      <a:noFill/>
                    </a:lnT>
                    <a:lnB>
                      <a:noFill/>
                    </a:lnB>
                    <a:noFill/>
                  </a:tcPr>
                </a:tc>
                <a:extLst>
                  <a:ext uri="{0D108BD9-81ED-4DB2-BD59-A6C34878D82A}">
                    <a16:rowId xmlns:a16="http://schemas.microsoft.com/office/drawing/2014/main" val="2061687265"/>
                  </a:ext>
                </a:extLst>
              </a:tr>
              <a:tr h="309929">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25</a:t>
                      </a:r>
                    </a:p>
                  </a:txBody>
                  <a:tcPr marL="0" marR="0" marT="0" marB="0" anchor="ctr">
                    <a:lnL>
                      <a:noFill/>
                    </a:lnL>
                    <a:lnR>
                      <a:noFill/>
                    </a:lnR>
                    <a:lnT>
                      <a:noFill/>
                    </a:lnT>
                    <a:lnB>
                      <a:noFill/>
                    </a:lnB>
                    <a:no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26</a:t>
                      </a:r>
                    </a:p>
                  </a:txBody>
                  <a:tcPr marL="0" marR="0" marT="0" marB="0" anchor="ctr">
                    <a:lnL>
                      <a:noFill/>
                    </a:lnL>
                    <a:lnR>
                      <a:noFill/>
                    </a:lnR>
                    <a:lnT>
                      <a:noFill/>
                    </a:lnT>
                    <a:lnB>
                      <a:noFill/>
                    </a:lnB>
                    <a:no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27</a:t>
                      </a:r>
                    </a:p>
                  </a:txBody>
                  <a:tcPr marL="0" marR="0" marT="0" marB="0" anchor="ctr">
                    <a:lnL>
                      <a:noFill/>
                    </a:lnL>
                    <a:lnR>
                      <a:noFill/>
                    </a:lnR>
                    <a:lnT>
                      <a:noFill/>
                    </a:lnT>
                    <a:lnB>
                      <a:noFill/>
                    </a:lnB>
                    <a:no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28</a:t>
                      </a:r>
                    </a:p>
                  </a:txBody>
                  <a:tcPr marL="0" marR="0" marT="0" marB="0" anchor="ctr">
                    <a:lnL>
                      <a:noFill/>
                    </a:lnL>
                    <a:lnR>
                      <a:noFill/>
                    </a:lnR>
                    <a:lnT>
                      <a:noFill/>
                    </a:lnT>
                    <a:lnB>
                      <a:noFill/>
                    </a:lnB>
                    <a:no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29</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30</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31</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1437683798"/>
                  </a:ext>
                </a:extLst>
              </a:tr>
              <a:tr h="309929">
                <a:tc>
                  <a:txBody>
                    <a:bodyPr/>
                    <a:lstStyle/>
                    <a:p>
                      <a:pPr algn="ctr" fontAlgn="ctr"/>
                      <a:endParaRPr lang="nl-NL" sz="1100" b="0" i="0" u="none" strike="noStrike">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694105225"/>
                  </a:ext>
                </a:extLst>
              </a:tr>
            </a:tbl>
          </a:graphicData>
        </a:graphic>
      </p:graphicFrame>
    </p:spTree>
    <p:extLst>
      <p:ext uri="{BB962C8B-B14F-4D97-AF65-F5344CB8AC3E}">
        <p14:creationId xmlns:p14="http://schemas.microsoft.com/office/powerpoint/2010/main" val="5762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580031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254619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multiRowCard,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4027961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1279347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024724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ultiRowCard, tableEx, Top 10 CNE by Average Maximum AMR+LTAmargin (MW) per B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2911519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ultiRowCard, tableEx,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1004280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440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699282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ultiRowCard, tableEx, Top 10 CNE by Average Maximum AMR+LTAmargin (MW) per B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2666020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a:t>
            </a:r>
            <a:r>
              <a:rPr lang="en-US" dirty="0" smtClean="0"/>
              <a:t>report - </a:t>
            </a:r>
            <a:endParaRPr lang="en-US" dirty="0"/>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2773749" y="127580"/>
            <a:ext cx="8640000" cy="363850"/>
          </a:xfrm>
        </p:spPr>
        <p:txBody>
          <a:bodyPr/>
          <a:lstStyle/>
          <a:p>
            <a:r>
              <a:rPr lang="en-US" dirty="0"/>
              <a:t>Overview limitations &amp; assumptions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148969" y="629477"/>
            <a:ext cx="9000000" cy="4320000"/>
          </a:xfrm>
        </p:spPr>
        <p:txBody>
          <a:bodyPr vert="horz" lIns="91440" tIns="45720" rIns="91440" bIns="45720" rtlCol="0" anchor="t">
            <a:noAutofit/>
          </a:bodyPr>
          <a:lstStyle/>
          <a:p>
            <a:r>
              <a:rPr lang="en-US" dirty="0"/>
              <a:t>Core project parties maintain an overview on the JAO website with the assumptions and limitations for specific Business days during the parallel run – see JAO website (</a:t>
            </a:r>
            <a:r>
              <a:rPr lang="en-US" dirty="0">
                <a:hlinkClick r:id="rId3"/>
              </a:rPr>
              <a:t>LINK</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lvl="1" indent="0" fontAlgn="ctr">
              <a:buNone/>
            </a:pPr>
            <a:endParaRPr lang="en-US" sz="1100" dirty="0">
              <a:solidFill>
                <a:schemeClr val="tx1">
                  <a:lumMod val="75000"/>
                  <a:lumOff val="25000"/>
                </a:schemeClr>
              </a:solidFill>
            </a:endParaRPr>
          </a:p>
          <a:p>
            <a:pPr marL="0" lvl="1" indent="0" fontAlgn="ctr">
              <a:buNone/>
            </a:pPr>
            <a:endParaRPr lang="en-US" sz="1100" dirty="0">
              <a:solidFill>
                <a:schemeClr val="tx1">
                  <a:lumMod val="75000"/>
                  <a:lumOff val="25000"/>
                </a:schemeClr>
              </a:solidFill>
            </a:endParaRPr>
          </a:p>
          <a:p>
            <a:pPr lvl="0">
              <a:buClr>
                <a:srgbClr val="FFFFFF"/>
              </a:buClr>
              <a:buSzPct val="120000"/>
              <a:defRPr/>
            </a:pPr>
            <a:endParaRPr lang="en-US" kern="1200" dirty="0">
              <a:solidFill>
                <a:srgbClr val="3366FF"/>
              </a:solidFill>
            </a:endParaRPr>
          </a:p>
          <a:p>
            <a:pPr lvl="0">
              <a:buClr>
                <a:srgbClr val="FFFFFF"/>
              </a:buClr>
              <a:buSzPct val="120000"/>
              <a:defRPr/>
            </a:pPr>
            <a:endParaRPr lang="en-US" dirty="0"/>
          </a:p>
          <a:p>
            <a:pPr lvl="0">
              <a:buClr>
                <a:srgbClr val="FFFFFF"/>
              </a:buClr>
              <a:buSzPct val="120000"/>
              <a:defRPr/>
            </a:pPr>
            <a:endParaRPr lang="en-US" kern="1200" dirty="0">
              <a:solidFill>
                <a:srgbClr val="3366FF"/>
              </a:solidFill>
            </a:endParaRPr>
          </a:p>
          <a:p>
            <a:pPr lvl="0">
              <a:buClr>
                <a:srgbClr val="FFFFFF"/>
              </a:buClr>
              <a:buSzPct val="120000"/>
              <a:defRPr/>
            </a:pPr>
            <a:endParaRPr lang="en-US" dirty="0"/>
          </a:p>
          <a:p>
            <a:pPr lvl="0">
              <a:buClr>
                <a:srgbClr val="FFFFFF"/>
              </a:buClr>
              <a:buSzPct val="120000"/>
              <a:defRPr/>
            </a:pPr>
            <a:endParaRPr lang="de-DE" sz="1100" dirty="0" smtClean="0">
              <a:solidFill>
                <a:srgbClr val="333333"/>
              </a:solidFill>
              <a:latin typeface="Open Sans"/>
            </a:endParaRPr>
          </a:p>
          <a:p>
            <a:pPr lvl="0">
              <a:buClr>
                <a:srgbClr val="FFFFFF"/>
              </a:buClr>
              <a:buSzPct val="120000"/>
              <a:defRPr/>
            </a:pPr>
            <a:endParaRPr lang="de-DE" sz="1100" dirty="0" smtClean="0">
              <a:solidFill>
                <a:srgbClr val="333333"/>
              </a:solidFill>
              <a:latin typeface="Open Sans"/>
            </a:endParaRPr>
          </a:p>
          <a:p>
            <a:pPr lvl="0">
              <a:buClr>
                <a:srgbClr val="FFFFFF"/>
              </a:buClr>
              <a:buSzPct val="120000"/>
              <a:defRPr/>
            </a:pPr>
            <a:endParaRPr lang="de-DE" sz="1100" dirty="0">
              <a:solidFill>
                <a:srgbClr val="333333"/>
              </a:solidFill>
              <a:latin typeface="Open Sans"/>
            </a:endParaRPr>
          </a:p>
          <a:p>
            <a:pPr lvl="0">
              <a:buClr>
                <a:srgbClr val="FFFFFF"/>
              </a:buClr>
              <a:buSzPct val="120000"/>
              <a:defRPr/>
            </a:pPr>
            <a:endParaRPr lang="de-DE" sz="1100" dirty="0" smtClean="0">
              <a:solidFill>
                <a:srgbClr val="333333"/>
              </a:solidFill>
              <a:latin typeface="Open Sans"/>
            </a:endParaRPr>
          </a:p>
          <a:p>
            <a:pPr lvl="0">
              <a:buClr>
                <a:srgbClr val="FFFFFF"/>
              </a:buClr>
              <a:buSzPct val="120000"/>
              <a:defRPr/>
            </a:pPr>
            <a:r>
              <a:rPr lang="de-DE" sz="1100" dirty="0" smtClean="0">
                <a:solidFill>
                  <a:srgbClr val="333333"/>
                </a:solidFill>
                <a:latin typeface="Open Sans"/>
              </a:rPr>
              <a:t>Note</a:t>
            </a:r>
            <a:r>
              <a:rPr lang="de-DE" sz="1100" dirty="0">
                <a:solidFill>
                  <a:srgbClr val="333333"/>
                </a:solidFill>
                <a:latin typeface="Open Sans"/>
              </a:rPr>
              <a:t>: </a:t>
            </a:r>
            <a:r>
              <a:rPr lang="en-GB" sz="1100" dirty="0" smtClean="0">
                <a:solidFill>
                  <a:schemeClr val="tx1">
                    <a:lumMod val="75000"/>
                    <a:lumOff val="25000"/>
                  </a:schemeClr>
                </a:solidFill>
              </a:rPr>
              <a:t>Unknown </a:t>
            </a:r>
            <a:r>
              <a:rPr lang="en-GB" sz="1100" dirty="0">
                <a:solidFill>
                  <a:schemeClr val="tx1">
                    <a:lumMod val="75000"/>
                    <a:lumOff val="25000"/>
                  </a:schemeClr>
                </a:solidFill>
              </a:rPr>
              <a:t>issues can be present and can be discovered in the future as analysis continues. This might lead to the ex-post conclusion that results for certain BDs are </a:t>
            </a:r>
            <a:r>
              <a:rPr lang="en-GB" sz="1100" dirty="0" smtClean="0">
                <a:solidFill>
                  <a:schemeClr val="tx1">
                    <a:lumMod val="75000"/>
                    <a:lumOff val="25000"/>
                  </a:schemeClr>
                </a:solidFill>
              </a:rPr>
              <a:t>invalid.</a:t>
            </a:r>
            <a:r>
              <a:rPr lang="de-DE" sz="900" kern="1200" dirty="0" smtClean="0">
                <a:solidFill>
                  <a:srgbClr val="000000"/>
                </a:solidFill>
                <a:latin typeface="Arial"/>
                <a:ea typeface="+mn-ea"/>
                <a:cs typeface="Arial"/>
              </a:rPr>
              <a:t>German </a:t>
            </a:r>
            <a:r>
              <a:rPr lang="de-DE" sz="900" kern="1200" dirty="0">
                <a:solidFill>
                  <a:srgbClr val="000000"/>
                </a:solidFill>
                <a:latin typeface="Arial"/>
                <a:ea typeface="+mn-ea"/>
                <a:cs typeface="Arial"/>
              </a:rPr>
              <a:t>TSO </a:t>
            </a:r>
            <a:r>
              <a:rPr lang="de-DE" sz="900" kern="1200" dirty="0" err="1">
                <a:solidFill>
                  <a:srgbClr val="000000"/>
                </a:solidFill>
                <a:latin typeface="Arial"/>
                <a:ea typeface="+mn-ea"/>
                <a:cs typeface="Arial"/>
              </a:rPr>
              <a:t>names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uses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abbreviations</a:t>
            </a:r>
            <a:r>
              <a:rPr lang="de-DE" sz="900" kern="1200" dirty="0">
                <a:solidFill>
                  <a:srgbClr val="000000"/>
                </a:solidFill>
                <a:latin typeface="Arial"/>
                <a:ea typeface="+mn-ea"/>
                <a:cs typeface="Arial"/>
              </a:rPr>
              <a:t>: D2: Tennet GmbH, D4: TransnetBW, D7: Amprion, D8: 50Hertz</a:t>
            </a:r>
            <a:endParaRPr lang="en-US" sz="900" kern="1200" dirty="0">
              <a:solidFill>
                <a:srgbClr val="000000"/>
              </a:solidFill>
              <a:latin typeface="Arial"/>
              <a:ea typeface="+mn-ea"/>
              <a:cs typeface="Arial"/>
            </a:endParaRPr>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282402"/>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graphicFrame>
        <p:nvGraphicFramePr>
          <p:cNvPr id="7" name="Tabelle 6"/>
          <p:cNvGraphicFramePr>
            <a:graphicFrameLocks noGrp="1"/>
          </p:cNvGraphicFramePr>
          <p:nvPr>
            <p:extLst>
              <p:ext uri="{D42A27DB-BD31-4B8C-83A1-F6EECF244321}">
                <p14:modId xmlns:p14="http://schemas.microsoft.com/office/powerpoint/2010/main" val="1580649506"/>
              </p:ext>
            </p:extLst>
          </p:nvPr>
        </p:nvGraphicFramePr>
        <p:xfrm>
          <a:off x="314432" y="1105872"/>
          <a:ext cx="9475939" cy="5250897"/>
        </p:xfrm>
        <a:graphic>
          <a:graphicData uri="http://schemas.openxmlformats.org/drawingml/2006/table">
            <a:tbl>
              <a:tblPr/>
              <a:tblGrid>
                <a:gridCol w="6975073">
                  <a:extLst>
                    <a:ext uri="{9D8B030D-6E8A-4147-A177-3AD203B41FA5}">
                      <a16:colId xmlns:a16="http://schemas.microsoft.com/office/drawing/2014/main" val="95376153"/>
                    </a:ext>
                  </a:extLst>
                </a:gridCol>
                <a:gridCol w="1250433">
                  <a:extLst>
                    <a:ext uri="{9D8B030D-6E8A-4147-A177-3AD203B41FA5}">
                      <a16:colId xmlns:a16="http://schemas.microsoft.com/office/drawing/2014/main" val="1280408190"/>
                    </a:ext>
                  </a:extLst>
                </a:gridCol>
                <a:gridCol w="1250433">
                  <a:extLst>
                    <a:ext uri="{9D8B030D-6E8A-4147-A177-3AD203B41FA5}">
                      <a16:colId xmlns:a16="http://schemas.microsoft.com/office/drawing/2014/main" val="334701851"/>
                    </a:ext>
                  </a:extLst>
                </a:gridCol>
              </a:tblGrid>
              <a:tr h="160873">
                <a:tc>
                  <a:txBody>
                    <a:bodyPr/>
                    <a:lstStyle/>
                    <a:p>
                      <a:pPr algn="ctr" fontAlgn="ctr"/>
                      <a:r>
                        <a:rPr lang="de-DE" sz="1050" b="1" i="0" u="none" strike="noStrike" dirty="0">
                          <a:solidFill>
                            <a:srgbClr val="FFFFFF"/>
                          </a:solidFill>
                          <a:effectLst/>
                          <a:latin typeface="Arial" panose="020B0604020202020204" pitchFamily="34" charset="0"/>
                        </a:rPr>
                        <a:t>Description </a:t>
                      </a:r>
                      <a:r>
                        <a:rPr lang="de-DE" sz="1050" b="1" i="0" u="none" strike="noStrike" dirty="0" err="1">
                          <a:solidFill>
                            <a:srgbClr val="FFFFFF"/>
                          </a:solidFill>
                          <a:effectLst/>
                          <a:latin typeface="Arial" panose="020B0604020202020204" pitchFamily="34" charset="0"/>
                        </a:rPr>
                        <a:t>of</a:t>
                      </a:r>
                      <a:r>
                        <a:rPr lang="de-DE" sz="1050" b="1" i="0" u="none" strike="noStrike" dirty="0">
                          <a:solidFill>
                            <a:srgbClr val="FFFFFF"/>
                          </a:solidFill>
                          <a:effectLst/>
                          <a:latin typeface="Arial" panose="020B0604020202020204" pitchFamily="34" charset="0"/>
                        </a:rPr>
                        <a:t> </a:t>
                      </a:r>
                      <a:r>
                        <a:rPr lang="de-DE" sz="1050" b="1" i="0" u="none" strike="noStrike" dirty="0" err="1">
                          <a:solidFill>
                            <a:srgbClr val="FFFFFF"/>
                          </a:solidFill>
                          <a:effectLst/>
                          <a:latin typeface="Arial" panose="020B0604020202020204" pitchFamily="34" charset="0"/>
                        </a:rPr>
                        <a:t>issue</a:t>
                      </a:r>
                      <a:r>
                        <a:rPr lang="de-DE" sz="1050" b="1" i="0" u="none" strike="noStrike" dirty="0">
                          <a:solidFill>
                            <a:srgbClr val="FFFFFF"/>
                          </a:solidFill>
                          <a:effectLst/>
                          <a:latin typeface="Arial" panose="020B0604020202020204" pitchFamily="34" charset="0"/>
                        </a:rPr>
                        <a:t> / </a:t>
                      </a:r>
                      <a:r>
                        <a:rPr lang="de-DE" sz="1050" b="1" i="0" u="none" strike="noStrike" dirty="0" err="1">
                          <a:solidFill>
                            <a:srgbClr val="FFFFFF"/>
                          </a:solidFill>
                          <a:effectLst/>
                          <a:latin typeface="Arial" panose="020B0604020202020204" pitchFamily="34" charset="0"/>
                        </a:rPr>
                        <a:t>limitation</a:t>
                      </a:r>
                      <a:endParaRPr lang="de-DE" sz="1050" b="1" i="0" u="none" strike="noStrike" dirty="0">
                        <a:solidFill>
                          <a:srgbClr val="FFFFFF"/>
                        </a:solidFill>
                        <a:effectLst/>
                        <a:latin typeface="Arial" panose="020B0604020202020204" pitchFamily="34" charset="0"/>
                      </a:endParaRPr>
                    </a:p>
                  </a:txBody>
                  <a:tcPr marL="5077" marR="5077" marT="507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8000"/>
                    </a:solidFill>
                  </a:tcPr>
                </a:tc>
                <a:tc>
                  <a:txBody>
                    <a:bodyPr/>
                    <a:lstStyle/>
                    <a:p>
                      <a:pPr algn="ctr" fontAlgn="ctr"/>
                      <a:r>
                        <a:rPr lang="de-DE" sz="1050" b="1" i="0" u="none" strike="noStrike" dirty="0">
                          <a:solidFill>
                            <a:srgbClr val="FFFFFF"/>
                          </a:solidFill>
                          <a:effectLst/>
                          <a:latin typeface="Arial" panose="020B0604020202020204" pitchFamily="34" charset="0"/>
                        </a:rPr>
                        <a:t>FROM BD</a:t>
                      </a:r>
                    </a:p>
                  </a:txBody>
                  <a:tcPr marL="5077" marR="5077" marT="507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8000"/>
                    </a:solidFill>
                  </a:tcPr>
                </a:tc>
                <a:tc>
                  <a:txBody>
                    <a:bodyPr/>
                    <a:lstStyle/>
                    <a:p>
                      <a:pPr algn="ctr" fontAlgn="ctr"/>
                      <a:r>
                        <a:rPr lang="de-DE" sz="1050" b="1" i="0" u="none" strike="noStrike" dirty="0">
                          <a:solidFill>
                            <a:srgbClr val="FFFFFF"/>
                          </a:solidFill>
                          <a:effectLst/>
                          <a:latin typeface="Arial" panose="020B0604020202020204" pitchFamily="34" charset="0"/>
                        </a:rPr>
                        <a:t>TO BD</a:t>
                      </a:r>
                    </a:p>
                  </a:txBody>
                  <a:tcPr marL="5077" marR="5077" marT="507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8000"/>
                    </a:solidFill>
                  </a:tcPr>
                </a:tc>
                <a:extLst>
                  <a:ext uri="{0D108BD9-81ED-4DB2-BD59-A6C34878D82A}">
                    <a16:rowId xmlns:a16="http://schemas.microsoft.com/office/drawing/2014/main" val="2734378261"/>
                  </a:ext>
                </a:extLst>
              </a:tr>
              <a:tr h="276583">
                <a:tc>
                  <a:txBody>
                    <a:bodyPr/>
                    <a:lstStyle/>
                    <a:p>
                      <a:pPr algn="l" fontAlgn="ctr"/>
                      <a:r>
                        <a:rPr lang="en-US" sz="900" b="0" i="0" u="none" strike="noStrike" dirty="0">
                          <a:solidFill>
                            <a:srgbClr val="000000"/>
                          </a:solidFill>
                          <a:effectLst/>
                          <a:latin typeface="Arial" panose="020B0604020202020204" pitchFamily="34" charset="0"/>
                        </a:rPr>
                        <a:t>For BD 1-1-2021 - 13-1-2021 the </a:t>
                      </a:r>
                      <a:r>
                        <a:rPr lang="en-US" sz="900" b="0" i="0" u="none" strike="noStrike" dirty="0" err="1">
                          <a:solidFill>
                            <a:srgbClr val="000000"/>
                          </a:solidFill>
                          <a:effectLst/>
                          <a:latin typeface="Arial" panose="020B0604020202020204" pitchFamily="34" charset="0"/>
                        </a:rPr>
                        <a:t>Ramr</a:t>
                      </a:r>
                      <a:r>
                        <a:rPr lang="en-US" sz="900" b="0" i="0" u="none" strike="noStrike" dirty="0">
                          <a:solidFill>
                            <a:srgbClr val="000000"/>
                          </a:solidFill>
                          <a:effectLst/>
                          <a:latin typeface="Arial" panose="020B0604020202020204" pitchFamily="34" charset="0"/>
                        </a:rPr>
                        <a:t> values for TTN branches are based on the values from 2020 of the action plan. The </a:t>
                      </a:r>
                      <a:r>
                        <a:rPr lang="en-US" sz="900" b="0" i="0" u="none" strike="noStrike" dirty="0" err="1">
                          <a:solidFill>
                            <a:srgbClr val="000000"/>
                          </a:solidFill>
                          <a:effectLst/>
                          <a:latin typeface="Arial" panose="020B0604020202020204" pitchFamily="34" charset="0"/>
                        </a:rPr>
                        <a:t>Ramr</a:t>
                      </a:r>
                      <a:r>
                        <a:rPr lang="en-US" sz="900" b="0" i="0" u="none" strike="noStrike" dirty="0">
                          <a:solidFill>
                            <a:srgbClr val="000000"/>
                          </a:solidFill>
                          <a:effectLst/>
                          <a:latin typeface="Arial" panose="020B0604020202020204" pitchFamily="34" charset="0"/>
                        </a:rPr>
                        <a:t> values were lower for this period.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01/01/2021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13/01/2021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616349407"/>
                  </a:ext>
                </a:extLst>
              </a:tr>
              <a:tr h="276583">
                <a:tc>
                  <a:txBody>
                    <a:bodyPr/>
                    <a:lstStyle/>
                    <a:p>
                      <a:pPr algn="l" fontAlgn="ctr"/>
                      <a:r>
                        <a:rPr lang="en-US" sz="900" b="0" i="0" u="none" strike="noStrike" dirty="0">
                          <a:solidFill>
                            <a:srgbClr val="000000"/>
                          </a:solidFill>
                          <a:effectLst/>
                          <a:latin typeface="Arial" panose="020B0604020202020204" pitchFamily="34" charset="0"/>
                        </a:rPr>
                        <a:t>Due to an error in the input data file, not all the ČEPS´ CNECs were considered for DA Capacity Calculation for BD 20210113. As a result, the Final FB Domain does not include all the ČEPS´ CNECs it normally includes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13/01/2021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13/01/2021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961768887"/>
                  </a:ext>
                </a:extLst>
              </a:tr>
              <a:tr h="174470">
                <a:tc>
                  <a:txBody>
                    <a:bodyPr/>
                    <a:lstStyle/>
                    <a:p>
                      <a:pPr algn="l" fontAlgn="ctr"/>
                      <a:r>
                        <a:rPr lang="en-US" sz="900" b="0" i="0" u="none" strike="noStrike">
                          <a:solidFill>
                            <a:srgbClr val="000000"/>
                          </a:solidFill>
                          <a:effectLst/>
                          <a:latin typeface="Arial" panose="020B0604020202020204" pitchFamily="34" charset="0"/>
                        </a:rPr>
                        <a:t>For BD 20/01 an issue occurred that prevented Elia applying minRAM reduction on its CNECs in relation to excessive loopflows.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20/01/2021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20/01/2021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626315893"/>
                  </a:ext>
                </a:extLst>
              </a:tr>
              <a:tr h="261706">
                <a:tc>
                  <a:txBody>
                    <a:bodyPr/>
                    <a:lstStyle/>
                    <a:p>
                      <a:pPr algn="l" fontAlgn="ctr"/>
                      <a:r>
                        <a:rPr lang="en-US" sz="900" b="0" i="0" u="none" strike="noStrike">
                          <a:solidFill>
                            <a:srgbClr val="000000"/>
                          </a:solidFill>
                          <a:effectLst/>
                          <a:latin typeface="Arial" panose="020B0604020202020204" pitchFamily="34" charset="0"/>
                        </a:rPr>
                        <a:t>Processing LTR curtailments calculated during the individual validation are not processed in an updated LTA file</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16/11/2020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28/01/2021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167903766"/>
                  </a:ext>
                </a:extLst>
              </a:tr>
              <a:tr h="276583">
                <a:tc>
                  <a:txBody>
                    <a:bodyPr/>
                    <a:lstStyle/>
                    <a:p>
                      <a:pPr algn="l" fontAlgn="ctr"/>
                      <a:r>
                        <a:rPr lang="en-US" sz="900" b="0" i="0" u="none" strike="noStrike" dirty="0">
                          <a:solidFill>
                            <a:srgbClr val="000000"/>
                          </a:solidFill>
                          <a:effectLst/>
                          <a:latin typeface="Arial" panose="020B0604020202020204" pitchFamily="34" charset="0"/>
                        </a:rPr>
                        <a:t>The maximum Zone-to-Zone PTDFs are not correctly calculated, which can inflate the max z2z PTDFs and hence influence the CNEC selection in relation to the 5% PTDF threshold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16/11/2020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02/02/2021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464377145"/>
                  </a:ext>
                </a:extLst>
              </a:tr>
              <a:tr h="543885">
                <a:tc>
                  <a:txBody>
                    <a:bodyPr/>
                    <a:lstStyle/>
                    <a:p>
                      <a:pPr algn="l" fontAlgn="ctr"/>
                      <a:r>
                        <a:rPr lang="en-US" sz="900" b="0" i="0" u="none" strike="noStrike">
                          <a:solidFill>
                            <a:srgbClr val="000000"/>
                          </a:solidFill>
                          <a:effectLst/>
                          <a:latin typeface="Arial" panose="020B0604020202020204" pitchFamily="34" charset="0"/>
                        </a:rPr>
                        <a:t>Since BD 20201116, flow-based parameters calculated with the help of the spanning method according to CCM Article 22(a) are published in case the capacity calculation fails to provide the flow-based parameters for strictly less than three consecutive hours. The parameters RAM, F_(ref,init) and F_ref of the MTU for which spanning was applied are not correctly calculated in the initial computation. This issue has no impact on the final flow-based parameters nor on the market coupling.</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16/11/2020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02/02/2021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318510298"/>
                  </a:ext>
                </a:extLst>
              </a:tr>
              <a:tr h="811186">
                <a:tc>
                  <a:txBody>
                    <a:bodyPr/>
                    <a:lstStyle/>
                    <a:p>
                      <a:pPr algn="l" fontAlgn="ctr"/>
                      <a:r>
                        <a:rPr lang="en-US" sz="900" b="0" i="0" u="none" strike="noStrike" dirty="0">
                          <a:solidFill>
                            <a:srgbClr val="000000"/>
                          </a:solidFill>
                          <a:effectLst/>
                          <a:latin typeface="Arial" panose="020B0604020202020204" pitchFamily="34" charset="0"/>
                        </a:rPr>
                        <a:t>Since BD 20210129 values related to the flow on the </a:t>
                      </a:r>
                      <a:r>
                        <a:rPr lang="en-US" sz="900" b="0" i="0" u="none" strike="noStrike" dirty="0" err="1">
                          <a:solidFill>
                            <a:srgbClr val="000000"/>
                          </a:solidFill>
                          <a:effectLst/>
                          <a:latin typeface="Arial" panose="020B0604020202020204" pitchFamily="34" charset="0"/>
                        </a:rPr>
                        <a:t>Monita</a:t>
                      </a:r>
                      <a:r>
                        <a:rPr lang="en-US" sz="900" b="0" i="0" u="none" strike="noStrike" dirty="0">
                          <a:solidFill>
                            <a:srgbClr val="000000"/>
                          </a:solidFill>
                          <a:effectLst/>
                          <a:latin typeface="Arial" panose="020B0604020202020204" pitchFamily="34" charset="0"/>
                        </a:rPr>
                        <a:t> cable are above maximum admissible power flow (600MW) for some of the timestamps as a consequence of BCI process (adaptations of Italy towards NPF target). BCI process works properly, but it includes nodes (represent the flow) of </a:t>
                      </a:r>
                      <a:r>
                        <a:rPr lang="en-US" sz="900" b="0" i="0" u="none" strike="noStrike" dirty="0" err="1">
                          <a:solidFill>
                            <a:srgbClr val="000000"/>
                          </a:solidFill>
                          <a:effectLst/>
                          <a:latin typeface="Arial" panose="020B0604020202020204" pitchFamily="34" charset="0"/>
                        </a:rPr>
                        <a:t>Monita</a:t>
                      </a:r>
                      <a:r>
                        <a:rPr lang="en-US" sz="900" b="0" i="0" u="none" strike="noStrike" dirty="0">
                          <a:solidFill>
                            <a:srgbClr val="000000"/>
                          </a:solidFill>
                          <a:effectLst/>
                          <a:latin typeface="Arial" panose="020B0604020202020204" pitchFamily="34" charset="0"/>
                        </a:rPr>
                        <a:t> cable in net position shifting process. There is a need for exclusion of the </a:t>
                      </a:r>
                      <a:r>
                        <a:rPr lang="en-US" sz="900" b="0" i="0" u="none" strike="noStrike" dirty="0" err="1">
                          <a:solidFill>
                            <a:srgbClr val="000000"/>
                          </a:solidFill>
                          <a:effectLst/>
                          <a:latin typeface="Arial" panose="020B0604020202020204" pitchFamily="34" charset="0"/>
                        </a:rPr>
                        <a:t>Monita</a:t>
                      </a:r>
                      <a:r>
                        <a:rPr lang="en-US" sz="900" b="0" i="0" u="none" strike="noStrike" dirty="0">
                          <a:solidFill>
                            <a:srgbClr val="000000"/>
                          </a:solidFill>
                          <a:effectLst/>
                          <a:latin typeface="Arial" panose="020B0604020202020204" pitchFamily="34" charset="0"/>
                        </a:rPr>
                        <a:t> nodes from BCI process to improve the quality of the published values that represent the flow on </a:t>
                      </a:r>
                      <a:r>
                        <a:rPr lang="en-US" sz="900" b="0" i="0" u="none" strike="noStrike" dirty="0" err="1">
                          <a:solidFill>
                            <a:srgbClr val="000000"/>
                          </a:solidFill>
                          <a:effectLst/>
                          <a:latin typeface="Arial" panose="020B0604020202020204" pitchFamily="34" charset="0"/>
                        </a:rPr>
                        <a:t>Monita</a:t>
                      </a:r>
                      <a:r>
                        <a:rPr lang="en-US" sz="900" b="0" i="0" u="none" strike="noStrike" dirty="0">
                          <a:solidFill>
                            <a:srgbClr val="000000"/>
                          </a:solidFill>
                          <a:effectLst/>
                          <a:latin typeface="Arial" panose="020B0604020202020204" pitchFamily="34" charset="0"/>
                        </a:rPr>
                        <a:t>. This issue was observed for BDs 20210129-20210202 (excluding 20210130) and may occur until this is solved. The impact on the results is not significantly influential.</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29/01/2021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dirty="0">
                          <a:solidFill>
                            <a:srgbClr val="000000"/>
                          </a:solidFill>
                          <a:effectLst/>
                          <a:latin typeface="Arial" panose="020B0604020202020204" pitchFamily="34" charset="0"/>
                        </a:rPr>
                        <a:t>20/03/2021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417302847"/>
                  </a:ext>
                </a:extLst>
              </a:tr>
              <a:tr h="276583">
                <a:tc>
                  <a:txBody>
                    <a:bodyPr/>
                    <a:lstStyle/>
                    <a:p>
                      <a:pPr algn="l" fontAlgn="ctr"/>
                      <a:r>
                        <a:rPr lang="en-US" sz="900" b="0" i="0" u="none" strike="noStrike" dirty="0">
                          <a:solidFill>
                            <a:srgbClr val="000000"/>
                          </a:solidFill>
                          <a:effectLst/>
                          <a:latin typeface="Arial" panose="020B0604020202020204" pitchFamily="34" charset="0"/>
                        </a:rPr>
                        <a:t>RTE fine validation process is still under implementation and will be ready by end of May 2021. A rough validation is already operational but triggered on a daily basis this validation would downgrade significantly the representativeness of the results.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16/11/2020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31/05/2021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925831136"/>
                  </a:ext>
                </a:extLst>
              </a:tr>
              <a:tr h="276583">
                <a:tc>
                  <a:txBody>
                    <a:bodyPr/>
                    <a:lstStyle/>
                    <a:p>
                      <a:pPr algn="l" fontAlgn="ctr"/>
                      <a:r>
                        <a:rPr lang="en-US" sz="900" b="0" i="0" u="none" strike="noStrike">
                          <a:solidFill>
                            <a:srgbClr val="000000"/>
                          </a:solidFill>
                          <a:effectLst/>
                          <a:latin typeface="Arial" panose="020B0604020202020204" pitchFamily="34" charset="0"/>
                        </a:rPr>
                        <a:t>Merging tool uses an incorrect net position for DE/LU. This incorrect net position is distributed throughout the CGM, thus leading to unintended deviations of generation between Core IGMs and CGM.</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16/11/2020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036786477"/>
                  </a:ext>
                </a:extLst>
              </a:tr>
              <a:tr h="348941">
                <a:tc>
                  <a:txBody>
                    <a:bodyPr/>
                    <a:lstStyle/>
                    <a:p>
                      <a:pPr algn="l" fontAlgn="ctr"/>
                      <a:r>
                        <a:rPr lang="en-US" sz="900" b="0" i="0" u="none" strike="noStrike">
                          <a:solidFill>
                            <a:srgbClr val="000000"/>
                          </a:solidFill>
                          <a:effectLst/>
                          <a:latin typeface="Arial" panose="020B0604020202020204" pitchFamily="34" charset="0"/>
                        </a:rPr>
                        <a:t>NRAO is not implemented yet and therefore results are without this optimization</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16/11/2020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457725018"/>
                  </a:ext>
                </a:extLst>
              </a:tr>
              <a:tr h="276583">
                <a:tc>
                  <a:txBody>
                    <a:bodyPr/>
                    <a:lstStyle/>
                    <a:p>
                      <a:pPr algn="l" fontAlgn="ctr"/>
                      <a:r>
                        <a:rPr lang="en-US" sz="900" b="0" i="0" u="none" strike="noStrike">
                          <a:solidFill>
                            <a:srgbClr val="000000"/>
                          </a:solidFill>
                          <a:effectLst/>
                          <a:latin typeface="Arial" panose="020B0604020202020204" pitchFamily="34" charset="0"/>
                        </a:rPr>
                        <a:t>As TSOs are in a learning phase in terms of process and tools, the outcome of the local validation might temporarily lead to limited application of IVA and/or incomplete information on its justification</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16/11/2020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129862004"/>
                  </a:ext>
                </a:extLst>
              </a:tr>
              <a:tr h="276583">
                <a:tc>
                  <a:txBody>
                    <a:bodyPr/>
                    <a:lstStyle/>
                    <a:p>
                      <a:pPr algn="l" fontAlgn="ctr"/>
                      <a:r>
                        <a:rPr lang="en-US" sz="900" b="0" i="0" u="none" strike="noStrike">
                          <a:solidFill>
                            <a:srgbClr val="000000"/>
                          </a:solidFill>
                          <a:effectLst/>
                          <a:latin typeface="Arial" panose="020B0604020202020204" pitchFamily="34" charset="0"/>
                        </a:rPr>
                        <a:t>A number of TSOs apply a fractional Ramr, but only rounded values are considered in the computation. This leads to slight inconsistency with operational values.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10/12/2020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29439418"/>
                  </a:ext>
                </a:extLst>
              </a:tr>
              <a:tr h="410234">
                <a:tc>
                  <a:txBody>
                    <a:bodyPr/>
                    <a:lstStyle/>
                    <a:p>
                      <a:pPr algn="l" fontAlgn="ctr"/>
                      <a:r>
                        <a:rPr lang="en-US" sz="900" b="0" i="0" u="none" strike="noStrike" dirty="0">
                          <a:solidFill>
                            <a:srgbClr val="000000"/>
                          </a:solidFill>
                          <a:effectLst/>
                          <a:latin typeface="Arial" panose="020B0604020202020204" pitchFamily="34" charset="0"/>
                        </a:rPr>
                        <a:t>When Elia applies IVA, it is applied on the CNEC which is congested (correct behavior) as well as the CNEC in the opposite direction which is not congested (incorrect behavior, being fixed). This artificially reduces the pre-solved domain in the market direction opposite to the best forecasted market direction.</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a:solidFill>
                            <a:srgbClr val="000000"/>
                          </a:solidFill>
                          <a:effectLst/>
                          <a:latin typeface="Arial" panose="020B0604020202020204" pitchFamily="34" charset="0"/>
                        </a:rPr>
                        <a:t>16/11/2021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dirty="0">
                          <a:solidFill>
                            <a:srgbClr val="000000"/>
                          </a:solidFill>
                          <a:effectLst/>
                          <a:latin typeface="Arial" panose="020B0604020202020204" pitchFamily="34" charset="0"/>
                        </a:rPr>
                        <a:t>17/02/2021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580770433"/>
                  </a:ext>
                </a:extLst>
              </a:tr>
              <a:tr h="261706">
                <a:tc>
                  <a:txBody>
                    <a:bodyPr/>
                    <a:lstStyle/>
                    <a:p>
                      <a:pPr marL="0" marR="0" lvl="0" indent="0" algn="l" defTabSz="440284" rtl="0" eaLnBrk="1" fontAlgn="ctr" latinLnBrk="0" hangingPunct="1">
                        <a:lnSpc>
                          <a:spcPct val="100000"/>
                        </a:lnSpc>
                        <a:spcBef>
                          <a:spcPts val="0"/>
                        </a:spcBef>
                        <a:spcAft>
                          <a:spcPts val="0"/>
                        </a:spcAft>
                        <a:buClrTx/>
                        <a:buSzTx/>
                        <a:buFontTx/>
                        <a:buNone/>
                        <a:tabLst/>
                        <a:defRPr/>
                      </a:pPr>
                      <a:r>
                        <a:rPr lang="en-US" sz="900" b="0" i="0" u="none" strike="noStrike" kern="1200" dirty="0">
                          <a:solidFill>
                            <a:srgbClr val="000000"/>
                          </a:solidFill>
                          <a:effectLst/>
                          <a:latin typeface="Arial" panose="020B0604020202020204" pitchFamily="34" charset="0"/>
                          <a:ea typeface="+mn-ea"/>
                          <a:cs typeface="+mn-cs"/>
                        </a:rPr>
                        <a:t>The Elia AC is missing, which can lead to a higher import position for BE than what is operationally feasible</a:t>
                      </a:r>
                      <a:endParaRPr lang="en-US" sz="9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dirty="0">
                          <a:solidFill>
                            <a:srgbClr val="000000"/>
                          </a:solidFill>
                          <a:effectLst/>
                          <a:latin typeface="Arial" panose="020B0604020202020204" pitchFamily="34" charset="0"/>
                        </a:rPr>
                        <a:t>14/01/2021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dirty="0">
                          <a:solidFill>
                            <a:srgbClr val="000000"/>
                          </a:solidFill>
                          <a:effectLst/>
                          <a:latin typeface="Arial" panose="020B0604020202020204" pitchFamily="34" charset="0"/>
                        </a:rPr>
                        <a:t>19/02/2021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426176696"/>
                  </a:ext>
                </a:extLst>
              </a:tr>
              <a:tr h="261706">
                <a:tc>
                  <a:txBody>
                    <a:bodyPr/>
                    <a:lstStyle/>
                    <a:p>
                      <a:pPr marL="0" marR="0" lvl="0" indent="0" algn="l" defTabSz="440284"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rial" panose="020B0604020202020204" pitchFamily="34" charset="0"/>
                        </a:rPr>
                        <a:t>The DE-NO2 border is</a:t>
                      </a:r>
                      <a:r>
                        <a:rPr lang="en-US" sz="900" b="0" i="0" u="none" strike="noStrike" baseline="0" dirty="0" smtClean="0">
                          <a:solidFill>
                            <a:srgbClr val="000000"/>
                          </a:solidFill>
                          <a:effectLst/>
                          <a:latin typeface="Arial" panose="020B0604020202020204" pitchFamily="34" charset="0"/>
                        </a:rPr>
                        <a:t> not included in the Non-Core Exchanges KPI but will be added as of April 2021 reporting. </a:t>
                      </a:r>
                      <a:endParaRPr lang="en-US" sz="9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dirty="0" smtClean="0">
                          <a:solidFill>
                            <a:srgbClr val="000000"/>
                          </a:solidFill>
                          <a:effectLst/>
                          <a:latin typeface="Arial" panose="020B0604020202020204" pitchFamily="34" charset="0"/>
                        </a:rPr>
                        <a:t>09/12/2020</a:t>
                      </a:r>
                      <a:endParaRPr lang="de-DE" sz="9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900" b="0" i="0" u="none" strike="noStrike" dirty="0" smtClean="0">
                          <a:solidFill>
                            <a:srgbClr val="000000"/>
                          </a:solidFill>
                          <a:effectLst/>
                          <a:latin typeface="Arial" panose="020B0604020202020204" pitchFamily="34" charset="0"/>
                        </a:rPr>
                        <a:t>31/03/2021</a:t>
                      </a:r>
                      <a:endParaRPr lang="de-DE" sz="9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728166602"/>
                  </a:ext>
                </a:extLst>
              </a:tr>
            </a:tbl>
          </a:graphicData>
        </a:graphic>
      </p:graphicFrame>
    </p:spTree>
    <p:extLst>
      <p:ext uri="{BB962C8B-B14F-4D97-AF65-F5344CB8AC3E}">
        <p14:creationId xmlns:p14="http://schemas.microsoft.com/office/powerpoint/2010/main" val="481633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ultiRowCard, tableEx, Average Maximum AMR+LTAmargin per BD (MW) by TS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4</a:t>
            </a:r>
          </a:p>
        </p:txBody>
      </p:sp>
      <p:sp>
        <p:nvSpPr>
          <p:cNvPr id="5" name="Title 4">
            <a:extLst>
              <a:ext uri="{FF2B5EF4-FFF2-40B4-BE49-F238E27FC236}">
                <a16:creationId xmlns:a16="http://schemas.microsoft.com/office/drawing/2014/main" id="{9ECED7CF-01E8-4735-9C3A-01D2318C475C}"/>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4: Average maximum AMR+LTAmargin per TSO per BD</a:t>
            </a:r>
            <a:endParaRPr lang="en-US" sz="1600" kern="0" dirty="0"/>
          </a:p>
        </p:txBody>
      </p:sp>
    </p:spTree>
    <p:extLst>
      <p:ext uri="{BB962C8B-B14F-4D97-AF65-F5344CB8AC3E}">
        <p14:creationId xmlns:p14="http://schemas.microsoft.com/office/powerpoint/2010/main" val="1750812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title="This slide contains the following visuals: clusteredColumnChart. Please refer to the notes on this slide for details.">
            <a:hlinkClick r:id="rId3"/>
          </p:cNvPr>
          <p:cNvPicPr>
            <a:picLocks noChangeAspect="1"/>
          </p:cNvPicPr>
          <p:nvPr/>
        </p:nvPicPr>
        <p:blipFill>
          <a:blip r:embed="rId4"/>
          <a:stretch>
            <a:fillRect/>
          </a:stretch>
        </p:blipFill>
        <p:spPr>
          <a:xfrm>
            <a:off x="160137" y="628170"/>
            <a:ext cx="9540816" cy="5443255"/>
          </a:xfrm>
          <a:prstGeom prst="rect">
            <a:avLst/>
          </a:prstGeom>
          <a:noFill/>
        </p:spPr>
      </p:pic>
      <p:sp>
        <p:nvSpPr>
          <p:cNvPr id="4" name="Title" hidden="1"/>
          <p:cNvSpPr>
            <a:spLocks noGrp="1"/>
          </p:cNvSpPr>
          <p:nvPr>
            <p:ph type="title"/>
          </p:nvPr>
        </p:nvSpPr>
        <p:spPr/>
        <p:txBody>
          <a:bodyPr/>
          <a:lstStyle/>
          <a:p>
            <a:r>
              <a:t>KPI 5</a:t>
            </a:r>
          </a:p>
        </p:txBody>
      </p:sp>
      <p:sp>
        <p:nvSpPr>
          <p:cNvPr id="5" name="Title 4">
            <a:extLst>
              <a:ext uri="{FF2B5EF4-FFF2-40B4-BE49-F238E27FC236}">
                <a16:creationId xmlns:a16="http://schemas.microsoft.com/office/drawing/2014/main" id="{F67FB671-2366-4D0F-899B-E8F65AF59084}"/>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5: </a:t>
            </a:r>
            <a:r>
              <a:rPr kumimoji="0" lang="en-GB"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Share of </a:t>
            </a:r>
            <a:r>
              <a:rPr lang="en-GB" sz="1600" kern="0" dirty="0">
                <a:latin typeface="Arial"/>
              </a:rPr>
              <a:t>MTUs</a:t>
            </a:r>
            <a:r>
              <a:rPr kumimoji="0" lang="en-GB"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with intervention per TSO</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a:t>
            </a:r>
          </a:p>
        </p:txBody>
      </p:sp>
      <p:graphicFrame>
        <p:nvGraphicFramePr>
          <p:cNvPr id="6" name="Tabelle 1">
            <a:extLst>
              <a:ext uri="{FF2B5EF4-FFF2-40B4-BE49-F238E27FC236}">
                <a16:creationId xmlns:a16="http://schemas.microsoft.com/office/drawing/2014/main" id="{A72B4D0B-0803-4039-A935-EB6DA1877891}"/>
              </a:ext>
            </a:extLst>
          </p:cNvPr>
          <p:cNvGraphicFramePr>
            <a:graphicFrameLocks noGrp="1"/>
          </p:cNvGraphicFramePr>
          <p:nvPr>
            <p:extLst>
              <p:ext uri="{D42A27DB-BD31-4B8C-83A1-F6EECF244321}">
                <p14:modId xmlns:p14="http://schemas.microsoft.com/office/powerpoint/2010/main" val="1846032180"/>
              </p:ext>
            </p:extLst>
          </p:nvPr>
        </p:nvGraphicFramePr>
        <p:xfrm>
          <a:off x="539997" y="5594261"/>
          <a:ext cx="8479312" cy="1046703"/>
        </p:xfrm>
        <a:graphic>
          <a:graphicData uri="http://schemas.openxmlformats.org/drawingml/2006/table">
            <a:tbl>
              <a:tblPr firstRow="1" bandRow="1">
                <a:tableStyleId>{21E4AEA4-8DFA-4A89-87EB-49C32662AFE0}</a:tableStyleId>
              </a:tblPr>
              <a:tblGrid>
                <a:gridCol w="844784">
                  <a:extLst>
                    <a:ext uri="{9D8B030D-6E8A-4147-A177-3AD203B41FA5}">
                      <a16:colId xmlns:a16="http://schemas.microsoft.com/office/drawing/2014/main" val="2261414516"/>
                    </a:ext>
                  </a:extLst>
                </a:gridCol>
                <a:gridCol w="751590">
                  <a:extLst>
                    <a:ext uri="{9D8B030D-6E8A-4147-A177-3AD203B41FA5}">
                      <a16:colId xmlns:a16="http://schemas.microsoft.com/office/drawing/2014/main" val="1471254360"/>
                    </a:ext>
                  </a:extLst>
                </a:gridCol>
                <a:gridCol w="847898">
                  <a:extLst>
                    <a:ext uri="{9D8B030D-6E8A-4147-A177-3AD203B41FA5}">
                      <a16:colId xmlns:a16="http://schemas.microsoft.com/office/drawing/2014/main" val="1074773359"/>
                    </a:ext>
                  </a:extLst>
                </a:gridCol>
                <a:gridCol w="889462">
                  <a:extLst>
                    <a:ext uri="{9D8B030D-6E8A-4147-A177-3AD203B41FA5}">
                      <a16:colId xmlns:a16="http://schemas.microsoft.com/office/drawing/2014/main" val="1565085931"/>
                    </a:ext>
                  </a:extLst>
                </a:gridCol>
                <a:gridCol w="847898">
                  <a:extLst>
                    <a:ext uri="{9D8B030D-6E8A-4147-A177-3AD203B41FA5}">
                      <a16:colId xmlns:a16="http://schemas.microsoft.com/office/drawing/2014/main" val="1394126853"/>
                    </a:ext>
                  </a:extLst>
                </a:gridCol>
                <a:gridCol w="904234">
                  <a:extLst>
                    <a:ext uri="{9D8B030D-6E8A-4147-A177-3AD203B41FA5}">
                      <a16:colId xmlns:a16="http://schemas.microsoft.com/office/drawing/2014/main" val="3274236833"/>
                    </a:ext>
                  </a:extLst>
                </a:gridCol>
                <a:gridCol w="858064">
                  <a:extLst>
                    <a:ext uri="{9D8B030D-6E8A-4147-A177-3AD203B41FA5}">
                      <a16:colId xmlns:a16="http://schemas.microsoft.com/office/drawing/2014/main" val="1468070780"/>
                    </a:ext>
                  </a:extLst>
                </a:gridCol>
                <a:gridCol w="839586">
                  <a:extLst>
                    <a:ext uri="{9D8B030D-6E8A-4147-A177-3AD203B41FA5}">
                      <a16:colId xmlns:a16="http://schemas.microsoft.com/office/drawing/2014/main" val="2479079603"/>
                    </a:ext>
                  </a:extLst>
                </a:gridCol>
                <a:gridCol w="889462">
                  <a:extLst>
                    <a:ext uri="{9D8B030D-6E8A-4147-A177-3AD203B41FA5}">
                      <a16:colId xmlns:a16="http://schemas.microsoft.com/office/drawing/2014/main" val="2867793315"/>
                    </a:ext>
                  </a:extLst>
                </a:gridCol>
                <a:gridCol w="806334">
                  <a:extLst>
                    <a:ext uri="{9D8B030D-6E8A-4147-A177-3AD203B41FA5}">
                      <a16:colId xmlns:a16="http://schemas.microsoft.com/office/drawing/2014/main" val="1803612405"/>
                    </a:ext>
                  </a:extLst>
                </a:gridCol>
              </a:tblGrid>
              <a:tr h="421179">
                <a:tc>
                  <a:txBody>
                    <a:bodyPr/>
                    <a:lstStyle/>
                    <a:p>
                      <a:pPr algn="ctr"/>
                      <a:r>
                        <a:rPr lang="de-DE" sz="800" dirty="0"/>
                        <a:t>Total MTUs</a:t>
                      </a:r>
                      <a:r>
                        <a:rPr lang="de-DE" sz="800" baseline="0" dirty="0"/>
                        <a:t> = 312 (13 BDs * 24h)</a:t>
                      </a:r>
                      <a:endParaRPr lang="de-DE" sz="800" dirty="0"/>
                    </a:p>
                  </a:txBody>
                  <a:tcPr/>
                </a:tc>
                <a:tc>
                  <a:txBody>
                    <a:bodyPr/>
                    <a:lstStyle/>
                    <a:p>
                      <a:pPr algn="ctr"/>
                      <a:r>
                        <a:rPr lang="de-DE" sz="1000" dirty="0"/>
                        <a:t>None</a:t>
                      </a:r>
                    </a:p>
                  </a:txBody>
                  <a:tcPr/>
                </a:tc>
                <a:tc>
                  <a:txBody>
                    <a:bodyPr/>
                    <a:lstStyle/>
                    <a:p>
                      <a:pPr algn="ctr"/>
                      <a:r>
                        <a:rPr lang="de-DE" sz="1000" dirty="0"/>
                        <a:t>AT</a:t>
                      </a:r>
                    </a:p>
                  </a:txBody>
                  <a:tcPr/>
                </a:tc>
                <a:tc>
                  <a:txBody>
                    <a:bodyPr/>
                    <a:lstStyle/>
                    <a:p>
                      <a:pPr algn="ctr"/>
                      <a:r>
                        <a:rPr lang="de-DE" sz="1000" dirty="0"/>
                        <a:t>BE</a:t>
                      </a:r>
                    </a:p>
                  </a:txBody>
                  <a:tcPr/>
                </a:tc>
                <a:tc>
                  <a:txBody>
                    <a:bodyPr/>
                    <a:lstStyle/>
                    <a:p>
                      <a:pPr algn="ctr"/>
                      <a:r>
                        <a:rPr lang="de-DE" sz="1000" dirty="0"/>
                        <a:t>D2</a:t>
                      </a:r>
                    </a:p>
                  </a:txBody>
                  <a:tcPr/>
                </a:tc>
                <a:tc>
                  <a:txBody>
                    <a:bodyPr/>
                    <a:lstStyle/>
                    <a:p>
                      <a:pPr algn="ctr"/>
                      <a:r>
                        <a:rPr lang="de-DE" sz="1000" dirty="0"/>
                        <a:t>D4</a:t>
                      </a:r>
                    </a:p>
                  </a:txBody>
                  <a:tcPr/>
                </a:tc>
                <a:tc>
                  <a:txBody>
                    <a:bodyPr/>
                    <a:lstStyle/>
                    <a:p>
                      <a:pPr algn="ctr"/>
                      <a:r>
                        <a:rPr lang="de-DE" sz="1000" dirty="0"/>
                        <a:t>D7</a:t>
                      </a:r>
                    </a:p>
                  </a:txBody>
                  <a:tcPr/>
                </a:tc>
                <a:tc>
                  <a:txBody>
                    <a:bodyPr/>
                    <a:lstStyle/>
                    <a:p>
                      <a:pPr algn="ctr"/>
                      <a:r>
                        <a:rPr lang="de-DE" sz="1000" dirty="0"/>
                        <a:t>D8</a:t>
                      </a:r>
                    </a:p>
                  </a:txBody>
                  <a:tcPr/>
                </a:tc>
                <a:tc>
                  <a:txBody>
                    <a:bodyPr/>
                    <a:lstStyle/>
                    <a:p>
                      <a:pPr algn="ctr"/>
                      <a:r>
                        <a:rPr lang="de-DE" sz="1000" dirty="0"/>
                        <a:t>NL</a:t>
                      </a:r>
                    </a:p>
                  </a:txBody>
                  <a:tcPr/>
                </a:tc>
                <a:tc>
                  <a:txBody>
                    <a:bodyPr/>
                    <a:lstStyle/>
                    <a:p>
                      <a:pPr algn="ctr"/>
                      <a:r>
                        <a:rPr lang="de-DE" sz="1000" dirty="0"/>
                        <a:t>SK</a:t>
                      </a:r>
                    </a:p>
                  </a:txBody>
                  <a:tcPr/>
                </a:tc>
                <a:extLst>
                  <a:ext uri="{0D108BD9-81ED-4DB2-BD59-A6C34878D82A}">
                    <a16:rowId xmlns:a16="http://schemas.microsoft.com/office/drawing/2014/main" val="3488348695"/>
                  </a:ext>
                </a:extLst>
              </a:tr>
              <a:tr h="316941">
                <a:tc>
                  <a:txBody>
                    <a:bodyPr/>
                    <a:lstStyle/>
                    <a:p>
                      <a:pPr algn="ctr"/>
                      <a:r>
                        <a:rPr lang="de-DE" sz="800" b="0" dirty="0" err="1"/>
                        <a:t>Distinct</a:t>
                      </a:r>
                      <a:r>
                        <a:rPr lang="de-DE" sz="800" b="0" baseline="0" dirty="0"/>
                        <a:t> MTUs </a:t>
                      </a:r>
                      <a:r>
                        <a:rPr lang="de-DE" sz="800" b="0" baseline="0" dirty="0" err="1"/>
                        <a:t>with</a:t>
                      </a:r>
                      <a:r>
                        <a:rPr lang="de-DE" sz="800" b="0" baseline="0" dirty="0"/>
                        <a:t> IVA</a:t>
                      </a:r>
                      <a:endParaRPr lang="de-DE" sz="800" b="0" dirty="0"/>
                    </a:p>
                  </a:txBody>
                  <a:tcPr/>
                </a:tc>
                <a:tc>
                  <a:txBody>
                    <a:bodyPr/>
                    <a:lstStyle/>
                    <a:p>
                      <a:pPr algn="ctr"/>
                      <a:r>
                        <a:rPr lang="de-DE" sz="800" dirty="0"/>
                        <a:t>144</a:t>
                      </a:r>
                    </a:p>
                  </a:txBody>
                  <a:tcPr/>
                </a:tc>
                <a:tc>
                  <a:txBody>
                    <a:bodyPr/>
                    <a:lstStyle/>
                    <a:p>
                      <a:pPr algn="ctr"/>
                      <a:r>
                        <a:rPr lang="de-DE" sz="800" dirty="0"/>
                        <a:t>28</a:t>
                      </a:r>
                    </a:p>
                  </a:txBody>
                  <a:tcPr/>
                </a:tc>
                <a:tc>
                  <a:txBody>
                    <a:bodyPr/>
                    <a:lstStyle/>
                    <a:p>
                      <a:pPr algn="ctr"/>
                      <a:r>
                        <a:rPr lang="de-DE" sz="800" dirty="0" smtClean="0"/>
                        <a:t>133</a:t>
                      </a:r>
                      <a:endParaRPr lang="de-DE" sz="800" dirty="0"/>
                    </a:p>
                  </a:txBody>
                  <a:tcPr/>
                </a:tc>
                <a:tc>
                  <a:txBody>
                    <a:bodyPr/>
                    <a:lstStyle/>
                    <a:p>
                      <a:pPr algn="ctr"/>
                      <a:r>
                        <a:rPr lang="de-DE" sz="800" dirty="0"/>
                        <a:t>15</a:t>
                      </a:r>
                    </a:p>
                  </a:txBody>
                  <a:tcPr/>
                </a:tc>
                <a:tc>
                  <a:txBody>
                    <a:bodyPr/>
                    <a:lstStyle/>
                    <a:p>
                      <a:pPr algn="ctr"/>
                      <a:r>
                        <a:rPr lang="de-DE" sz="800" dirty="0" smtClean="0"/>
                        <a:t>7</a:t>
                      </a:r>
                      <a:endParaRPr lang="de-DE" sz="800" dirty="0"/>
                    </a:p>
                  </a:txBody>
                  <a:tcPr/>
                </a:tc>
                <a:tc>
                  <a:txBody>
                    <a:bodyPr/>
                    <a:lstStyle/>
                    <a:p>
                      <a:pPr algn="ctr"/>
                      <a:r>
                        <a:rPr lang="de-DE" sz="800" dirty="0" smtClean="0"/>
                        <a:t>19</a:t>
                      </a:r>
                      <a:endParaRPr lang="de-DE" sz="800" dirty="0"/>
                    </a:p>
                  </a:txBody>
                  <a:tcPr/>
                </a:tc>
                <a:tc>
                  <a:txBody>
                    <a:bodyPr/>
                    <a:lstStyle/>
                    <a:p>
                      <a:pPr algn="ctr"/>
                      <a:r>
                        <a:rPr lang="de-DE" sz="800" dirty="0" smtClean="0"/>
                        <a:t>7</a:t>
                      </a:r>
                      <a:endParaRPr lang="de-DE" sz="800" dirty="0"/>
                    </a:p>
                  </a:txBody>
                  <a:tcPr/>
                </a:tc>
                <a:tc>
                  <a:txBody>
                    <a:bodyPr/>
                    <a:lstStyle/>
                    <a:p>
                      <a:pPr algn="ctr"/>
                      <a:r>
                        <a:rPr lang="de-DE" sz="800" dirty="0"/>
                        <a:t>27</a:t>
                      </a:r>
                    </a:p>
                  </a:txBody>
                  <a:tcPr/>
                </a:tc>
                <a:tc>
                  <a:txBody>
                    <a:bodyPr/>
                    <a:lstStyle/>
                    <a:p>
                      <a:pPr algn="ctr"/>
                      <a:r>
                        <a:rPr lang="de-DE" sz="800" dirty="0"/>
                        <a:t>24</a:t>
                      </a:r>
                    </a:p>
                  </a:txBody>
                  <a:tcPr/>
                </a:tc>
                <a:extLst>
                  <a:ext uri="{0D108BD9-81ED-4DB2-BD59-A6C34878D82A}">
                    <a16:rowId xmlns:a16="http://schemas.microsoft.com/office/drawing/2014/main" val="1818579798"/>
                  </a:ext>
                </a:extLst>
              </a:tr>
              <a:tr h="254223">
                <a:tc>
                  <a:txBody>
                    <a:bodyPr/>
                    <a:lstStyle/>
                    <a:p>
                      <a:pPr algn="ctr"/>
                      <a:r>
                        <a:rPr lang="de-DE" sz="800" b="0" dirty="0"/>
                        <a:t>Share</a:t>
                      </a:r>
                    </a:p>
                  </a:txBody>
                  <a:tcPr/>
                </a:tc>
                <a:tc>
                  <a:txBody>
                    <a:bodyPr/>
                    <a:lstStyle/>
                    <a:p>
                      <a:pPr algn="ctr"/>
                      <a:r>
                        <a:rPr lang="de-DE" sz="800" dirty="0"/>
                        <a:t>46.15%</a:t>
                      </a:r>
                    </a:p>
                  </a:txBody>
                  <a:tcPr/>
                </a:tc>
                <a:tc>
                  <a:txBody>
                    <a:bodyPr/>
                    <a:lstStyle/>
                    <a:p>
                      <a:pPr algn="ctr"/>
                      <a:r>
                        <a:rPr lang="de-DE" sz="800" dirty="0"/>
                        <a:t>8.97%</a:t>
                      </a:r>
                    </a:p>
                  </a:txBody>
                  <a:tcPr/>
                </a:tc>
                <a:tc>
                  <a:txBody>
                    <a:bodyPr/>
                    <a:lstStyle/>
                    <a:p>
                      <a:pPr algn="ctr"/>
                      <a:r>
                        <a:rPr lang="de-DE" sz="800" dirty="0"/>
                        <a:t>41.03%</a:t>
                      </a:r>
                    </a:p>
                  </a:txBody>
                  <a:tcPr/>
                </a:tc>
                <a:tc>
                  <a:txBody>
                    <a:bodyPr/>
                    <a:lstStyle/>
                    <a:p>
                      <a:pPr algn="ctr"/>
                      <a:r>
                        <a:rPr lang="de-DE" sz="800" dirty="0"/>
                        <a:t>4.81%</a:t>
                      </a:r>
                    </a:p>
                  </a:txBody>
                  <a:tcPr/>
                </a:tc>
                <a:tc>
                  <a:txBody>
                    <a:bodyPr/>
                    <a:lstStyle/>
                    <a:p>
                      <a:pPr algn="ctr"/>
                      <a:r>
                        <a:rPr lang="de-DE" sz="800" dirty="0"/>
                        <a:t>0.96%</a:t>
                      </a:r>
                    </a:p>
                  </a:txBody>
                  <a:tcPr/>
                </a:tc>
                <a:tc>
                  <a:txBody>
                    <a:bodyPr/>
                    <a:lstStyle/>
                    <a:p>
                      <a:pPr algn="ctr"/>
                      <a:r>
                        <a:rPr lang="de-DE" sz="800" dirty="0"/>
                        <a:t>.5.45%</a:t>
                      </a:r>
                    </a:p>
                  </a:txBody>
                  <a:tcPr/>
                </a:tc>
                <a:tc>
                  <a:txBody>
                    <a:bodyPr/>
                    <a:lstStyle/>
                    <a:p>
                      <a:pPr algn="ctr"/>
                      <a:r>
                        <a:rPr lang="de-DE" sz="800" dirty="0"/>
                        <a:t>2.24%</a:t>
                      </a:r>
                    </a:p>
                  </a:txBody>
                  <a:tcPr/>
                </a:tc>
                <a:tc>
                  <a:txBody>
                    <a:bodyPr/>
                    <a:lstStyle/>
                    <a:p>
                      <a:pPr algn="ctr"/>
                      <a:r>
                        <a:rPr lang="de-DE" sz="800" dirty="0"/>
                        <a:t>8.65%</a:t>
                      </a:r>
                    </a:p>
                  </a:txBody>
                  <a:tcPr/>
                </a:tc>
                <a:tc>
                  <a:txBody>
                    <a:bodyPr/>
                    <a:lstStyle/>
                    <a:p>
                      <a:pPr algn="ctr"/>
                      <a:r>
                        <a:rPr lang="de-DE" sz="800" dirty="0"/>
                        <a:t>7.69%</a:t>
                      </a:r>
                    </a:p>
                  </a:txBody>
                  <a:tcPr/>
                </a:tc>
                <a:extLst>
                  <a:ext uri="{0D108BD9-81ED-4DB2-BD59-A6C34878D82A}">
                    <a16:rowId xmlns:a16="http://schemas.microsoft.com/office/drawing/2014/main" val="907228"/>
                  </a:ext>
                </a:extLst>
              </a:tr>
            </a:tbl>
          </a:graphicData>
        </a:graphic>
      </p:graphicFrame>
    </p:spTree>
    <p:extLst>
      <p:ext uri="{BB962C8B-B14F-4D97-AF65-F5344CB8AC3E}">
        <p14:creationId xmlns:p14="http://schemas.microsoft.com/office/powerpoint/2010/main" val="243421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KPI6_0109</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20210109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910106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KPI6_0110</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a:t>
            </a:r>
            <a:r>
              <a:rPr lang="de-DE" sz="1200" kern="0" dirty="0" smtClean="0"/>
              <a:t>20210110 </a:t>
            </a:r>
            <a:r>
              <a:rPr lang="de-DE" sz="1200" kern="0" dirty="0"/>
              <a:t>(top: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60131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KPI6_0111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a:t>
            </a:r>
            <a:r>
              <a:rPr lang="de-DE" sz="1200" kern="0" dirty="0" smtClean="0"/>
              <a:t>20210111 </a:t>
            </a:r>
            <a:r>
              <a:rPr lang="de-DE" sz="1200" kern="0" dirty="0"/>
              <a:t>(top: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917559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KPI6_0112</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a:t>
            </a:r>
            <a:r>
              <a:rPr lang="de-DE" sz="1200" kern="0" dirty="0" smtClean="0"/>
              <a:t>20210112 </a:t>
            </a:r>
            <a:r>
              <a:rPr lang="de-DE" sz="1200" kern="0" dirty="0"/>
              <a:t>(top: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460633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KPI6_0113</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a:t>
            </a:r>
            <a:r>
              <a:rPr lang="de-DE" sz="1200" kern="0" dirty="0" smtClean="0"/>
              <a:t>20210113 </a:t>
            </a:r>
            <a:r>
              <a:rPr lang="de-DE" sz="1200" kern="0" dirty="0"/>
              <a:t>(top: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207260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KPI6_0116</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20210116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41098490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KPI6_0117</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20210117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878104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KPI6_0119</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20210119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90225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r>
              <a:rPr lang="hu-HU" dirty="0"/>
              <a:t> (part II)</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Core project parties maintain an overview on the JAO website with the assumptions and limitations for specific Business days during the parallel run – see JAO website (</a:t>
            </a:r>
            <a:r>
              <a:rPr lang="en-US" dirty="0">
                <a:solidFill>
                  <a:srgbClr val="FF0000"/>
                </a:solidFill>
                <a:hlinkClick r:id="rId3"/>
              </a:rPr>
              <a:t>LINK</a:t>
            </a:r>
            <a:r>
              <a:rPr lang="en-US" dirty="0"/>
              <a:t>).</a:t>
            </a:r>
          </a:p>
          <a:p>
            <a:r>
              <a:rPr lang="en-US" dirty="0"/>
              <a:t>For the reporting period TSOs apply the following </a:t>
            </a:r>
            <a:r>
              <a:rPr lang="en-US" dirty="0" err="1"/>
              <a:t>Ramr</a:t>
            </a:r>
            <a:r>
              <a:rPr lang="en-US" dirty="0"/>
              <a:t> values:</a:t>
            </a:r>
          </a:p>
          <a:p>
            <a:endParaRPr lang="en-US" dirty="0"/>
          </a:p>
          <a:p>
            <a:endParaRPr lang="en-US" dirty="0"/>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6</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1988530805"/>
              </p:ext>
            </p:extLst>
          </p:nvPr>
        </p:nvGraphicFramePr>
        <p:xfrm>
          <a:off x="648393" y="1920895"/>
          <a:ext cx="8500576" cy="4905394"/>
        </p:xfrm>
        <a:graphic>
          <a:graphicData uri="http://schemas.openxmlformats.org/drawingml/2006/table">
            <a:tbl>
              <a:tblPr/>
              <a:tblGrid>
                <a:gridCol w="1463676">
                  <a:extLst>
                    <a:ext uri="{9D8B030D-6E8A-4147-A177-3AD203B41FA5}">
                      <a16:colId xmlns:a16="http://schemas.microsoft.com/office/drawing/2014/main" val="4173508196"/>
                    </a:ext>
                  </a:extLst>
                </a:gridCol>
                <a:gridCol w="1790188">
                  <a:extLst>
                    <a:ext uri="{9D8B030D-6E8A-4147-A177-3AD203B41FA5}">
                      <a16:colId xmlns:a16="http://schemas.microsoft.com/office/drawing/2014/main" val="32303127"/>
                    </a:ext>
                  </a:extLst>
                </a:gridCol>
                <a:gridCol w="1790188">
                  <a:extLst>
                    <a:ext uri="{9D8B030D-6E8A-4147-A177-3AD203B41FA5}">
                      <a16:colId xmlns:a16="http://schemas.microsoft.com/office/drawing/2014/main" val="1444765328"/>
                    </a:ext>
                  </a:extLst>
                </a:gridCol>
                <a:gridCol w="3456524">
                  <a:extLst>
                    <a:ext uri="{9D8B030D-6E8A-4147-A177-3AD203B41FA5}">
                      <a16:colId xmlns:a16="http://schemas.microsoft.com/office/drawing/2014/main" val="856104589"/>
                    </a:ext>
                  </a:extLst>
                </a:gridCol>
              </a:tblGrid>
              <a:tr h="119642">
                <a:tc rowSpan="2">
                  <a:txBody>
                    <a:bodyPr/>
                    <a:lstStyle/>
                    <a:p>
                      <a:pPr algn="ctr" fontAlgn="ctr"/>
                      <a:r>
                        <a:rPr lang="de-DE" sz="800" b="1" i="0" u="none" strike="noStrike" dirty="0">
                          <a:solidFill>
                            <a:srgbClr val="FFFFFF"/>
                          </a:solidFill>
                          <a:effectLst/>
                          <a:latin typeface="Arial" panose="020B0604020202020204" pitchFamily="34" charset="0"/>
                        </a:rPr>
                        <a:t>TSOs</a:t>
                      </a:r>
                    </a:p>
                  </a:txBody>
                  <a:tcPr marL="4233" marR="4233" marT="4233"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gridSpan="2">
                  <a:txBody>
                    <a:bodyPr/>
                    <a:lstStyle/>
                    <a:p>
                      <a:pPr algn="ctr" fontAlgn="ctr"/>
                      <a:r>
                        <a:rPr lang="de-DE" sz="800" b="1" i="0" u="none" strike="noStrike" dirty="0" err="1">
                          <a:solidFill>
                            <a:srgbClr val="FFFFFF"/>
                          </a:solidFill>
                          <a:effectLst/>
                          <a:latin typeface="Arial" panose="020B0604020202020204" pitchFamily="34" charset="0"/>
                        </a:rPr>
                        <a:t>Ramr</a:t>
                      </a:r>
                      <a:r>
                        <a:rPr lang="de-DE" sz="800" b="1" i="0" u="none" strike="noStrike" dirty="0">
                          <a:solidFill>
                            <a:srgbClr val="FFFFFF"/>
                          </a:solidFill>
                          <a:effectLst/>
                          <a:latin typeface="Arial" panose="020B0604020202020204" pitchFamily="34" charset="0"/>
                        </a:rPr>
                        <a:t> </a:t>
                      </a:r>
                      <a:r>
                        <a:rPr lang="de-DE" sz="800" b="1" i="0" u="none" strike="noStrike" dirty="0" err="1">
                          <a:solidFill>
                            <a:srgbClr val="FFFFFF"/>
                          </a:solidFill>
                          <a:effectLst/>
                          <a:latin typeface="Arial" panose="020B0604020202020204" pitchFamily="34" charset="0"/>
                        </a:rPr>
                        <a:t>values</a:t>
                      </a:r>
                      <a:endParaRPr lang="de-DE" sz="800" b="1" i="0" u="none" strike="noStrike" dirty="0">
                        <a:solidFill>
                          <a:srgbClr val="FFFFFF"/>
                        </a:solidFill>
                        <a:effectLst/>
                        <a:latin typeface="Arial" panose="020B0604020202020204" pitchFamily="34" charset="0"/>
                      </a:endParaRP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hMerge="1">
                  <a:txBody>
                    <a:bodyPr/>
                    <a:lstStyle/>
                    <a:p>
                      <a:endParaRPr lang="de-DE"/>
                    </a:p>
                  </a:txBody>
                  <a:tcPr/>
                </a:tc>
                <a:tc rowSpan="2">
                  <a:txBody>
                    <a:bodyPr/>
                    <a:lstStyle/>
                    <a:p>
                      <a:pPr algn="ctr" fontAlgn="ctr"/>
                      <a:r>
                        <a:rPr lang="de-DE" sz="800" b="1" i="0" u="none" strike="noStrike">
                          <a:solidFill>
                            <a:srgbClr val="FFFFFF"/>
                          </a:solidFill>
                          <a:effectLst/>
                          <a:latin typeface="Arial" panose="020B0604020202020204" pitchFamily="34" charset="0"/>
                        </a:rPr>
                        <a:t>Comments</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3366FF"/>
                    </a:solidFill>
                  </a:tcPr>
                </a:tc>
                <a:extLst>
                  <a:ext uri="{0D108BD9-81ED-4DB2-BD59-A6C34878D82A}">
                    <a16:rowId xmlns:a16="http://schemas.microsoft.com/office/drawing/2014/main" val="849763653"/>
                  </a:ext>
                </a:extLst>
              </a:tr>
              <a:tr h="101092">
                <a:tc vMerge="1">
                  <a:txBody>
                    <a:bodyPr/>
                    <a:lstStyle/>
                    <a:p>
                      <a:endParaRPr lang="de-DE"/>
                    </a:p>
                  </a:txBody>
                  <a:tcPr/>
                </a:tc>
                <a:tc>
                  <a:txBody>
                    <a:bodyPr/>
                    <a:lstStyle/>
                    <a:p>
                      <a:pPr algn="ctr" fontAlgn="ctr"/>
                      <a:r>
                        <a:rPr lang="de-DE" sz="800" b="1" i="0" u="none" strike="noStrike">
                          <a:solidFill>
                            <a:srgbClr val="FFFFFF"/>
                          </a:solidFill>
                          <a:effectLst/>
                          <a:latin typeface="Arial" panose="020B0604020202020204" pitchFamily="34" charset="0"/>
                        </a:rPr>
                        <a:t>BDs</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800" b="1" i="0" u="none" strike="noStrike">
                          <a:solidFill>
                            <a:srgbClr val="FFFFFF"/>
                          </a:solidFill>
                          <a:effectLst/>
                          <a:latin typeface="Arial" panose="020B0604020202020204" pitchFamily="34" charset="0"/>
                        </a:rPr>
                        <a:t>Value</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vMerge="1">
                  <a:txBody>
                    <a:bodyPr/>
                    <a:lstStyle/>
                    <a:p>
                      <a:endParaRPr lang="de-DE"/>
                    </a:p>
                  </a:txBody>
                  <a:tcPr/>
                </a:tc>
                <a:extLst>
                  <a:ext uri="{0D108BD9-81ED-4DB2-BD59-A6C34878D82A}">
                    <a16:rowId xmlns:a16="http://schemas.microsoft.com/office/drawing/2014/main" val="3155738003"/>
                  </a:ext>
                </a:extLst>
              </a:tr>
              <a:tr h="65174">
                <a:tc rowSpan="3">
                  <a:txBody>
                    <a:bodyPr/>
                    <a:lstStyle/>
                    <a:p>
                      <a:pPr algn="ctr" fontAlgn="ctr"/>
                      <a:r>
                        <a:rPr lang="de-DE" sz="800" b="0" i="0" u="none" strike="noStrike" dirty="0">
                          <a:solidFill>
                            <a:srgbClr val="000000"/>
                          </a:solidFill>
                          <a:effectLst/>
                          <a:latin typeface="Arial" panose="020B0604020202020204" pitchFamily="34" charset="0"/>
                        </a:rPr>
                        <a:t>APG</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18.4%</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kern="1200" dirty="0">
                          <a:solidFill>
                            <a:srgbClr val="000000"/>
                          </a:solidFill>
                          <a:effectLst/>
                          <a:latin typeface="Arial" panose="020B0604020202020204" pitchFamily="34" charset="0"/>
                          <a:ea typeface="+mn-ea"/>
                          <a:cs typeface="+mn-cs"/>
                        </a:rPr>
                        <a:t>In line with linear trajectory in accordance with </a:t>
                      </a:r>
                      <a:r>
                        <a:rPr lang="en-US" sz="800" b="0" i="0" u="none" strike="noStrike" kern="1200" dirty="0">
                          <a:solidFill>
                            <a:srgbClr val="000000"/>
                          </a:solidFill>
                          <a:effectLst/>
                          <a:latin typeface="Arial" panose="020B0604020202020204" pitchFamily="34" charset="0"/>
                          <a:ea typeface="+mn-ea"/>
                          <a:cs typeface="+mn-cs"/>
                          <a:hlinkClick r:id="rId4"/>
                        </a:rPr>
                        <a:t>Action Plan.</a:t>
                      </a:r>
                      <a:endParaRPr lang="en-US" sz="800" b="0" i="0" u="none" strike="noStrike" kern="1200" dirty="0">
                        <a:solidFill>
                          <a:srgbClr val="000000"/>
                        </a:solidFill>
                        <a:effectLst/>
                        <a:latin typeface="Arial" panose="020B0604020202020204" pitchFamily="34" charset="0"/>
                        <a:ea typeface="+mn-ea"/>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88997670"/>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AT"/>
                    </a:p>
                  </a:txBody>
                  <a:tcPr/>
                </a:tc>
                <a:extLst>
                  <a:ext uri="{0D108BD9-81ED-4DB2-BD59-A6C34878D82A}">
                    <a16:rowId xmlns:a16="http://schemas.microsoft.com/office/drawing/2014/main" val="1994311848"/>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AT"/>
                    </a:p>
                  </a:txBody>
                  <a:tcPr/>
                </a:tc>
                <a:extLst>
                  <a:ext uri="{0D108BD9-81ED-4DB2-BD59-A6C34878D82A}">
                    <a16:rowId xmlns:a16="http://schemas.microsoft.com/office/drawing/2014/main" val="4133440567"/>
                  </a:ext>
                </a:extLst>
              </a:tr>
              <a:tr h="124279">
                <a:tc rowSpan="3">
                  <a:txBody>
                    <a:bodyPr/>
                    <a:lstStyle/>
                    <a:p>
                      <a:pPr algn="ctr" fontAlgn="ctr"/>
                      <a:r>
                        <a:rPr lang="de-DE" sz="800" b="0" i="0" u="none" strike="noStrike">
                          <a:solidFill>
                            <a:srgbClr val="000000"/>
                          </a:solidFill>
                          <a:effectLst/>
                          <a:latin typeface="Arial" panose="020B0604020202020204" pitchFamily="34" charset="0"/>
                        </a:rPr>
                        <a:t>CEPS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dirty="0" err="1">
                          <a:solidFill>
                            <a:srgbClr val="000000"/>
                          </a:solidFill>
                          <a:effectLst/>
                          <a:latin typeface="Arial" panose="020B0604020202020204" pitchFamily="34" charset="0"/>
                        </a:rPr>
                        <a:t>Static</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value</a:t>
                      </a: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506559024"/>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536535601"/>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110211654"/>
                  </a:ext>
                </a:extLst>
              </a:tr>
              <a:tr h="124279">
                <a:tc rowSpan="3">
                  <a:txBody>
                    <a:bodyPr/>
                    <a:lstStyle/>
                    <a:p>
                      <a:pPr algn="ctr" fontAlgn="ctr"/>
                      <a:r>
                        <a:rPr lang="de-DE" sz="800" b="0" i="0" u="none" strike="noStrike">
                          <a:solidFill>
                            <a:srgbClr val="000000"/>
                          </a:solidFill>
                          <a:effectLst/>
                          <a:latin typeface="Arial" panose="020B0604020202020204" pitchFamily="34" charset="0"/>
                        </a:rPr>
                        <a:t>Eles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a:solidFill>
                            <a:srgbClr val="000000"/>
                          </a:solidFill>
                          <a:effectLst/>
                          <a:latin typeface="Arial" panose="020B0604020202020204" pitchFamily="34" charset="0"/>
                        </a:rPr>
                        <a:t>Static value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08443224"/>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5652736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19192209"/>
                  </a:ext>
                </a:extLst>
              </a:tr>
              <a:tr h="82322">
                <a:tc rowSpan="3">
                  <a:txBody>
                    <a:bodyPr/>
                    <a:lstStyle/>
                    <a:p>
                      <a:pPr algn="ctr" fontAlgn="ctr"/>
                      <a:r>
                        <a:rPr lang="de-DE" sz="800" b="0" i="0" u="none" strike="noStrike">
                          <a:solidFill>
                            <a:srgbClr val="000000"/>
                          </a:solidFill>
                          <a:effectLst/>
                          <a:latin typeface="Arial" panose="020B0604020202020204" pitchFamily="34" charset="0"/>
                        </a:rPr>
                        <a:t>Elia</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 minus excessive LF</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line with its derogation on </a:t>
                      </a:r>
                      <a:r>
                        <a:rPr lang="en-US" sz="800" b="0" i="0" u="none" strike="noStrike" dirty="0" err="1">
                          <a:solidFill>
                            <a:srgbClr val="000000"/>
                          </a:solidFill>
                          <a:effectLst/>
                          <a:latin typeface="Arial" panose="020B0604020202020204" pitchFamily="34" charset="0"/>
                        </a:rPr>
                        <a:t>loopflows</a:t>
                      </a:r>
                      <a:r>
                        <a:rPr lang="en-US" sz="800" b="0" i="0" u="none" strike="noStrike" dirty="0">
                          <a:solidFill>
                            <a:srgbClr val="000000"/>
                          </a:solidFill>
                          <a:effectLst/>
                          <a:latin typeface="Arial" panose="020B0604020202020204" pitchFamily="34" charset="0"/>
                        </a:rPr>
                        <a:t>, Elia defines the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per CNEC per MTU taking 70% as a starting point and reducing in case of excessive </a:t>
                      </a:r>
                      <a:r>
                        <a:rPr lang="en-US" sz="800" b="0" i="0" u="none" strike="noStrike" dirty="0" err="1">
                          <a:solidFill>
                            <a:srgbClr val="000000"/>
                          </a:solidFill>
                          <a:effectLst/>
                          <a:latin typeface="Arial" panose="020B0604020202020204" pitchFamily="34" charset="0"/>
                        </a:rPr>
                        <a:t>loopflows</a:t>
                      </a:r>
                      <a:endParaRPr lang="en-US"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327988399"/>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21810572"/>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29433490"/>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German TSOs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21.3%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en-US" sz="800" b="0" i="0" u="none" strike="noStrike" dirty="0">
                          <a:solidFill>
                            <a:srgbClr val="000000"/>
                          </a:solidFill>
                          <a:effectLst/>
                          <a:latin typeface="Arial" panose="020B0604020202020204" pitchFamily="34" charset="0"/>
                        </a:rPr>
                        <a:t>According to the German action plan:</a:t>
                      </a:r>
                    </a:p>
                    <a:p>
                      <a:pPr algn="l" fontAlgn="ctr"/>
                      <a:r>
                        <a:rPr lang="en-US" sz="800" b="0" i="0" u="none" strike="noStrike" dirty="0">
                          <a:solidFill>
                            <a:srgbClr val="000000"/>
                          </a:solidFill>
                          <a:effectLst/>
                          <a:latin typeface="Arial" panose="020B0604020202020204" pitchFamily="34" charset="0"/>
                        </a:rPr>
                        <a:t>-Until BD 09/12: 11,5% (rounding required in CWE, therefore 12%)</a:t>
                      </a:r>
                    </a:p>
                    <a:p>
                      <a:pPr algn="l" fontAlgn="ctr"/>
                      <a:r>
                        <a:rPr lang="en-US" sz="800" b="0" i="0" u="none" strike="noStrike" dirty="0">
                          <a:solidFill>
                            <a:srgbClr val="000000"/>
                          </a:solidFill>
                          <a:effectLst/>
                          <a:latin typeface="Arial" panose="020B0604020202020204" pitchFamily="34" charset="0"/>
                        </a:rPr>
                        <a:t>-From BD 10/12/2020 21,3%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254941823"/>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346498262"/>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236957419"/>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HOPS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For majority of CNECs in the beginning, while for specific CNECs identified based on internal analysis (per ACER recommendation) will be defined differently (20%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11074064"/>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07539366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88790079"/>
                  </a:ext>
                </a:extLst>
              </a:tr>
              <a:tr h="148392">
                <a:tc rowSpan="3">
                  <a:txBody>
                    <a:bodyPr/>
                    <a:lstStyle/>
                    <a:p>
                      <a:pPr algn="ctr" fontAlgn="ctr"/>
                      <a:r>
                        <a:rPr lang="de-DE" sz="800" b="0" i="0" u="none" strike="noStrike" dirty="0">
                          <a:solidFill>
                            <a:srgbClr val="000000"/>
                          </a:solidFill>
                          <a:effectLst/>
                          <a:latin typeface="Arial" panose="020B0604020202020204" pitchFamily="34" charset="0"/>
                        </a:rPr>
                        <a:t>MAVIR</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a range of 30%-70%. 70% for the majority of the CNECs while 30%, 50% as well as 60% for a certain set of CNECs based on analysis. In parallel, a set of CNECs being close to high concentration of generation nodes has been set to MNECs as well</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40656779"/>
                  </a:ext>
                </a:extLst>
              </a:tr>
              <a:tr h="148392">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31527557"/>
                  </a:ext>
                </a:extLst>
              </a:tr>
              <a:tr h="148392">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785707290"/>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PSE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5% - 40%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Calculated according ACER methodology for all CNECs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33894427"/>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059750457"/>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020997968"/>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RTE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a:solidFill>
                            <a:srgbClr val="000000"/>
                          </a:solidFill>
                          <a:effectLst/>
                          <a:latin typeface="Arial" panose="020B0604020202020204" pitchFamily="34" charset="0"/>
                        </a:rPr>
                        <a:t>Static value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97748041"/>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23388800"/>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58283188"/>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SEPS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Some CNECs can have higher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 than 30%. Further updates towards the higher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values are expected based on the derogation process.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3206639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387106874"/>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904598214"/>
                  </a:ext>
                </a:extLst>
              </a:tr>
              <a:tr h="124279">
                <a:tc rowSpan="3">
                  <a:txBody>
                    <a:bodyPr/>
                    <a:lstStyle/>
                    <a:p>
                      <a:pPr algn="ctr" fontAlgn="ctr"/>
                      <a:r>
                        <a:rPr lang="de-DE" sz="800" b="0" i="0" u="none" strike="noStrike" dirty="0" err="1">
                          <a:solidFill>
                            <a:srgbClr val="000000"/>
                          </a:solidFill>
                          <a:effectLst/>
                          <a:latin typeface="Arial" panose="020B0604020202020204" pitchFamily="34" charset="0"/>
                        </a:rPr>
                        <a:t>TenneT</a:t>
                      </a:r>
                      <a:r>
                        <a:rPr lang="de-DE" sz="800" b="0" i="0" u="none" strike="noStrike" dirty="0">
                          <a:solidFill>
                            <a:srgbClr val="000000"/>
                          </a:solidFill>
                          <a:effectLst/>
                          <a:latin typeface="Arial" panose="020B0604020202020204" pitchFamily="34" charset="0"/>
                        </a:rPr>
                        <a:t> NL</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20%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line with action plan which defines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per CNE in range 20-70%. In addition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values per CNEC per MTU are updated to consider derogation on </a:t>
                      </a:r>
                      <a:r>
                        <a:rPr lang="en-US" sz="800" b="0" i="0" u="none" strike="noStrike" dirty="0" err="1">
                          <a:solidFill>
                            <a:srgbClr val="000000"/>
                          </a:solidFill>
                          <a:effectLst/>
                          <a:latin typeface="Arial" panose="020B0604020202020204" pitchFamily="34" charset="0"/>
                        </a:rPr>
                        <a:t>loopflows</a:t>
                      </a:r>
                      <a:r>
                        <a:rPr lang="en-US" sz="800" b="0" i="0" u="none" strike="noStrike" dirty="0">
                          <a:solidFill>
                            <a:srgbClr val="000000"/>
                          </a:solidFill>
                          <a:effectLst/>
                          <a:latin typeface="Arial" panose="020B0604020202020204" pitchFamily="34" charset="0"/>
                        </a:rPr>
                        <a:t>.</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83670096"/>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44537208"/>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325641108"/>
                  </a:ext>
                </a:extLst>
              </a:tr>
              <a:tr h="124279">
                <a:tc rowSpan="3">
                  <a:txBody>
                    <a:bodyPr/>
                    <a:lstStyle/>
                    <a:p>
                      <a:pPr algn="ctr" fontAlgn="ctr"/>
                      <a:r>
                        <a:rPr lang="de-DE" sz="800" b="0" i="0" u="none" strike="noStrike">
                          <a:solidFill>
                            <a:srgbClr val="000000"/>
                          </a:solidFill>
                          <a:effectLst/>
                          <a:latin typeface="Arial" panose="020B0604020202020204" pitchFamily="34" charset="0"/>
                        </a:rPr>
                        <a:t>Transelectrica</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01/01 – 31/01</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dirty="0" err="1">
                          <a:solidFill>
                            <a:srgbClr val="000000"/>
                          </a:solidFill>
                          <a:effectLst/>
                          <a:latin typeface="Arial" panose="020B0604020202020204" pitchFamily="34" charset="0"/>
                        </a:rPr>
                        <a:t>Static</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value</a:t>
                      </a: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19961069"/>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896197583"/>
                  </a:ext>
                </a:extLst>
              </a:tr>
              <a:tr h="124279">
                <a:tc vMerge="1">
                  <a:txBody>
                    <a:bodyPr/>
                    <a:lstStyle/>
                    <a:p>
                      <a:endParaRPr lang="de-DE"/>
                    </a:p>
                  </a:txBody>
                  <a:tcPr/>
                </a:tc>
                <a:tc>
                  <a:txBody>
                    <a:bodyPr/>
                    <a:lstStyle/>
                    <a:p>
                      <a:pPr algn="just" fontAlgn="ctr"/>
                      <a:r>
                        <a:rPr lang="de-DE" sz="5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5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437780470"/>
                  </a:ext>
                </a:extLst>
              </a:tr>
            </a:tbl>
          </a:graphicData>
        </a:graphic>
      </p:graphicFrame>
    </p:spTree>
    <p:extLst>
      <p:ext uri="{BB962C8B-B14F-4D97-AF65-F5344CB8AC3E}">
        <p14:creationId xmlns:p14="http://schemas.microsoft.com/office/powerpoint/2010/main" val="3207983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KPI6_0120</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20210120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914847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KPI6_0121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20210121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965339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KPI6_0129</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20210129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816392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KPI6_0130</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20210131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978186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KPI6_0131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20210131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657924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0, 2021-01-11, 2021-01-16, 2021-01-13, 2021-01-12, 2021-01-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910984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9, 2021-01-20, 2021-01-30, 2021-01-29, 2021-01-21, 2021-01-17,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3824476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3514512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0, 2021-01-11, 2021-01-16, 2021-01-13, 2021-01-12, 2021-01-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BE</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33520313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9, 2021-01-20, 2021-01-30, 2021-01-29, 2021-01-21, 2021-01-17,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BE</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099637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a:t>
            </a:r>
          </a:p>
        </p:txBody>
      </p:sp>
      <p:sp>
        <p:nvSpPr>
          <p:cNvPr id="5" name="Title 4">
            <a:extLst>
              <a:ext uri="{FF2B5EF4-FFF2-40B4-BE49-F238E27FC236}">
                <a16:creationId xmlns:a16="http://schemas.microsoft.com/office/drawing/2014/main" id="{F695AB31-597C-4776-9BBF-34D238CFBC1E}"/>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a:t>KPI 1: Average maximum AMR per CNE per BD</a:t>
            </a:r>
            <a:endParaRPr lang="en-US" sz="1600" kern="0" dirty="0"/>
          </a:p>
        </p:txBody>
      </p:sp>
    </p:spTree>
    <p:extLst>
      <p:ext uri="{BB962C8B-B14F-4D97-AF65-F5344CB8AC3E}">
        <p14:creationId xmlns:p14="http://schemas.microsoft.com/office/powerpoint/2010/main" val="45477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BE</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40506851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09, 2021-01-10, 2021-01-11, 2021-01-16, 2021-01-13, 2021-01-12,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2428062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7, 2021-01-19, 2021-01-20, 2021-01-30, 2021-01-29, 2021-01-2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4160492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7215028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09, 2021-01-10, 2021-01-11, 2021-01-16, 2021-01-13, 2021-01-12,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DE</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30158784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7, 2021-01-19, 2021-01-20, 2021-01-30, 2021-01-29, 2021-01-2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DE</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5452527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DE</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610442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09, 2021-01-10, 2021-01-11, 2021-01-16, 2021-01-13, 2021-01-12,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960155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7, 2021-01-19, 2021-01-20, 2021-01-30, 2021-01-29, 2021-01-2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372506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415207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Average Maximum AMR per BD (MW) by TSO,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2</a:t>
            </a:r>
          </a:p>
        </p:txBody>
      </p:sp>
      <p:sp>
        <p:nvSpPr>
          <p:cNvPr id="5" name="Title 4">
            <a:extLst>
              <a:ext uri="{FF2B5EF4-FFF2-40B4-BE49-F238E27FC236}">
                <a16:creationId xmlns:a16="http://schemas.microsoft.com/office/drawing/2014/main" id="{925987C5-912B-47F5-9648-13A33AF52797}"/>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9414088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0, 2021-01-11, 2021-01-16, 2021-01-13, 2021-01-12, 2021-01-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HR</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22309631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9, 2021-01-20, 2021-01-30, 2021-01-29, 2021-01-21, 2021-01-17,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HR</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39051191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HR</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2030706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0, 2021-01-11, 2021-01-16, 2021-01-13, 2021-01-12, 2021-01-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6540079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9, 2021-01-20, 2021-01-30, 2021-01-29, 2021-01-21, 2021-01-17,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2107404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5855942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0, 2021-01-11, 2021-01-16, 2021-01-13, 2021-01-12, 2021-01-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NL</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20544060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9, 2021-01-20, 2021-01-30, 2021-01-29, 2021-01-21, 2021-01-17,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NL</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710416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NL</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4237112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0, 2021-01-11, 2021-01-16, 2021-01-13, 2021-01-12, 2021-01-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52124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a:t>
            </a:r>
          </a:p>
        </p:txBody>
      </p:sp>
      <p:sp>
        <p:nvSpPr>
          <p:cNvPr id="5" name="Title 4">
            <a:extLst>
              <a:ext uri="{FF2B5EF4-FFF2-40B4-BE49-F238E27FC236}">
                <a16:creationId xmlns:a16="http://schemas.microsoft.com/office/drawing/2014/main" id="{A0D5864C-5979-4AC4-AC1E-6B1EBB4EBB16}"/>
              </a:ext>
            </a:extLst>
          </p:cNvPr>
          <p:cNvSpPr txBox="1">
            <a:spLocks/>
          </p:cNvSpPr>
          <p:nvPr/>
        </p:nvSpPr>
        <p:spPr>
          <a:xfrm>
            <a:off x="539999" y="108000"/>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Tree>
    <p:extLst>
      <p:ext uri="{BB962C8B-B14F-4D97-AF65-F5344CB8AC3E}">
        <p14:creationId xmlns:p14="http://schemas.microsoft.com/office/powerpoint/2010/main" val="8093778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9, 2021-01-20, 2021-01-30, 2021-01-29, 2021-01-21, 2021-01-17,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31971379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8748812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0, 2021-01-11, 2021-01-16, 2021-01-13, 2021-01-12, 2021-01-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RO</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21064798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9, 2021-01-20, 2021-01-30, 2021-01-29, 2021-01-21, 2021-01-17,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RO</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5042650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RO</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18159266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0, 2021-01-11, 2021-01-16, 2021-01-13, 2021-01-12, 2021-01-09,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2572359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9, 2021-01-20, 2021-01-30, 2021-01-29, 2021-01-21, 2021-01-17,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20803450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31,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29009631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021-01-13, 2021-01-16, card, 2021-01-10, 2021-01-11, 2021-01-12, 2021-01-09.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SK</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21447143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ard, 2021-01-17, 2021-01-19, 2021-01-21, 2021-01-30, 2021-01-29, 2021-01-20.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SK</a:t>
            </a:r>
          </a:p>
        </p:txBody>
      </p:sp>
      <p:sp>
        <p:nvSpPr>
          <p:cNvPr id="5" name="Title 4">
            <a:extLst>
              <a:ext uri="{FF2B5EF4-FFF2-40B4-BE49-F238E27FC236}">
                <a16:creationId xmlns:a16="http://schemas.microsoft.com/office/drawing/2014/main" id="{3A8678F1-AC74-48C7-9DBF-65A800A2F700}"/>
              </a:ext>
            </a:extLst>
          </p:cNvPr>
          <p:cNvSpPr txBox="1">
            <a:spLocks/>
          </p:cNvSpPr>
          <p:nvPr/>
        </p:nvSpPr>
        <p:spPr>
          <a:xfrm>
            <a:off x="539999" y="108000"/>
            <a:ext cx="7044142" cy="336550"/>
          </a:xfrm>
          <a:prstGeom prst="rect">
            <a:avLst/>
          </a:prstGeom>
        </p:spPr>
        <p:txBody>
          <a:bodyPr/>
          <a:lst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Min Max Net Positions (in MW) per TSO per BD</a:t>
            </a:r>
          </a:p>
        </p:txBody>
      </p:sp>
    </p:spTree>
    <p:extLst>
      <p:ext uri="{BB962C8B-B14F-4D97-AF65-F5344CB8AC3E}">
        <p14:creationId xmlns:p14="http://schemas.microsoft.com/office/powerpoint/2010/main" val="540302578"/>
      </p:ext>
    </p:extLst>
  </p:cSld>
  <p:clrMapOvr>
    <a:masterClrMapping/>
  </p:clrMapOvr>
</p:sld>
</file>

<file path=ppt/theme/theme1.xml><?xml version="1.0" encoding="utf-8"?>
<a:theme xmlns:a="http://schemas.openxmlformats.org/drawingml/2006/main" name="8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6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3.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26409</Words>
  <Application>Microsoft Office PowerPoint</Application>
  <PresentationFormat>A4-Papier (210 x 297 mm)</PresentationFormat>
  <Paragraphs>5830</Paragraphs>
  <Slides>193</Slides>
  <Notes>165</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193</vt:i4>
      </vt:variant>
    </vt:vector>
  </HeadingPairs>
  <TitlesOfParts>
    <vt:vector size="203" baseType="lpstr">
      <vt:lpstr>ＭＳ Ｐゴシック</vt:lpstr>
      <vt:lpstr>ＭＳ Ｐゴシック</vt:lpstr>
      <vt:lpstr>Arial</vt:lpstr>
      <vt:lpstr>Arial Unicode MS</vt:lpstr>
      <vt:lpstr>Calibri</vt:lpstr>
      <vt:lpstr>Open Sans</vt:lpstr>
      <vt:lpstr>Wingdings</vt:lpstr>
      <vt:lpstr>8_Magnus Red 4ENERGY</vt:lpstr>
      <vt:lpstr>6_Magnus Red 4ENERGY</vt:lpstr>
      <vt:lpstr>7_Magnus Red 4ENERGY</vt:lpstr>
      <vt:lpstr>PowerPoint-Präsentation</vt:lpstr>
      <vt:lpstr>Parallel Run KPI report</vt:lpstr>
      <vt:lpstr>Parallel Run KPI report</vt:lpstr>
      <vt:lpstr>Parallel Run KPI report</vt:lpstr>
      <vt:lpstr>Parallel Run KPI report - </vt:lpstr>
      <vt:lpstr>Parallel Run KPI report</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1</vt:lpstr>
      <vt:lpstr>KPI 2</vt:lpstr>
      <vt:lpstr>KPI 3</vt:lpstr>
      <vt:lpstr>KPI 4</vt:lpstr>
      <vt:lpstr>KPI 5</vt:lpstr>
      <vt:lpstr>KPI6_0109</vt:lpstr>
      <vt:lpstr>KPI6_0110</vt:lpstr>
      <vt:lpstr>KPI6_0111</vt:lpstr>
      <vt:lpstr>KPI6_0112</vt:lpstr>
      <vt:lpstr>KPI6_0113</vt:lpstr>
      <vt:lpstr>KPI6_0116</vt:lpstr>
      <vt:lpstr>KPI6_0117</vt:lpstr>
      <vt:lpstr>KPI6_0119</vt:lpstr>
      <vt:lpstr>KPI6_0120</vt:lpstr>
      <vt:lpstr>KPI6_0121</vt:lpstr>
      <vt:lpstr>KPI6_0129</vt:lpstr>
      <vt:lpstr>KPI6_0130</vt:lpstr>
      <vt:lpstr>KPI6_0131</vt:lpstr>
      <vt:lpstr>AT</vt:lpstr>
      <vt:lpstr>AT</vt:lpstr>
      <vt:lpstr>AT</vt:lpstr>
      <vt:lpstr>BE</vt:lpstr>
      <vt:lpstr>BE</vt:lpstr>
      <vt:lpstr>BE</vt:lpstr>
      <vt:lpstr>CZ</vt:lpstr>
      <vt:lpstr>CZ</vt:lpstr>
      <vt:lpstr>CZ</vt:lpstr>
      <vt:lpstr>DE</vt:lpstr>
      <vt:lpstr>DE</vt:lpstr>
      <vt:lpstr>DE</vt:lpstr>
      <vt:lpstr>FR</vt:lpstr>
      <vt:lpstr>FR</vt:lpstr>
      <vt:lpstr>FR</vt:lpstr>
      <vt:lpstr>HR</vt:lpstr>
      <vt:lpstr>HR</vt:lpstr>
      <vt:lpstr>HR</vt:lpstr>
      <vt:lpstr>HU</vt:lpstr>
      <vt:lpstr>HU</vt:lpstr>
      <vt:lpstr>HU</vt:lpstr>
      <vt:lpstr>NL</vt:lpstr>
      <vt:lpstr>NL</vt:lpstr>
      <vt:lpstr>NL</vt:lpstr>
      <vt:lpstr>PL</vt:lpstr>
      <vt:lpstr>PL</vt:lpstr>
      <vt:lpstr>PL</vt:lpstr>
      <vt:lpstr>RO</vt:lpstr>
      <vt:lpstr>RO</vt:lpstr>
      <vt:lpstr>RO</vt:lpstr>
      <vt:lpstr>SI</vt:lpstr>
      <vt:lpstr>SI</vt:lpstr>
      <vt:lpstr>SI</vt:lpstr>
      <vt:lpstr>SK</vt:lpstr>
      <vt:lpstr>SK</vt:lpstr>
      <vt:lpstr>SK</vt:lpstr>
      <vt:lpstr>Parallel Run KPI report</vt:lpstr>
      <vt:lpstr>Parallel Run KPI report</vt:lpstr>
      <vt:lpstr>KPI 17: Boxplot recap</vt:lpstr>
      <vt:lpstr>Parallel Run KPI report</vt:lpstr>
      <vt:lpstr>Parallel Run KPI report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lpstr>Parallel Run KPI report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31</cp:revision>
  <dcterms:created xsi:type="dcterms:W3CDTF">2018-12-04T09:56:18Z</dcterms:created>
  <dcterms:modified xsi:type="dcterms:W3CDTF">2021-06-21T07:58:31Z</dcterms:modified>
</cp:coreProperties>
</file>