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8731" r:id="rId4"/>
  </p:sldMasterIdLst>
  <p:notesMasterIdLst>
    <p:notesMasterId r:id="rId70"/>
  </p:notesMasterIdLst>
  <p:handoutMasterIdLst>
    <p:handoutMasterId r:id="rId71"/>
  </p:handoutMasterIdLst>
  <p:sldIdLst>
    <p:sldId id="2146847588" r:id="rId5"/>
    <p:sldId id="2146847589" r:id="rId6"/>
    <p:sldId id="2146847590" r:id="rId7"/>
    <p:sldId id="2146847591" r:id="rId8"/>
    <p:sldId id="2146847522" r:id="rId9"/>
    <p:sldId id="2146847523" r:id="rId10"/>
    <p:sldId id="2146847524" r:id="rId11"/>
    <p:sldId id="2146847525" r:id="rId12"/>
    <p:sldId id="2146847473" r:id="rId13"/>
    <p:sldId id="2146847592" r:id="rId14"/>
    <p:sldId id="297" r:id="rId15"/>
    <p:sldId id="298" r:id="rId16"/>
    <p:sldId id="299" r:id="rId17"/>
    <p:sldId id="301" r:id="rId18"/>
    <p:sldId id="303" r:id="rId19"/>
    <p:sldId id="2146847593" r:id="rId20"/>
    <p:sldId id="300" r:id="rId21"/>
    <p:sldId id="305" r:id="rId22"/>
    <p:sldId id="2146847536" r:id="rId23"/>
    <p:sldId id="2146847529" r:id="rId24"/>
    <p:sldId id="306" r:id="rId25"/>
    <p:sldId id="2146847537" r:id="rId26"/>
    <p:sldId id="2146847538" r:id="rId27"/>
    <p:sldId id="2146847539" r:id="rId28"/>
    <p:sldId id="2146847540" r:id="rId29"/>
    <p:sldId id="2146847541" r:id="rId30"/>
    <p:sldId id="2146847543" r:id="rId31"/>
    <p:sldId id="2146847594" r:id="rId32"/>
    <p:sldId id="2146847545" r:id="rId33"/>
    <p:sldId id="2146847546" r:id="rId34"/>
    <p:sldId id="2146847547" r:id="rId35"/>
    <p:sldId id="2146847550" r:id="rId36"/>
    <p:sldId id="2146847551" r:id="rId37"/>
    <p:sldId id="2146847552" r:id="rId38"/>
    <p:sldId id="2146847553" r:id="rId39"/>
    <p:sldId id="2146847554" r:id="rId40"/>
    <p:sldId id="2146847555" r:id="rId41"/>
    <p:sldId id="2146847556" r:id="rId42"/>
    <p:sldId id="2146847557" r:id="rId43"/>
    <p:sldId id="2146847595" r:id="rId44"/>
    <p:sldId id="2146847596" r:id="rId45"/>
    <p:sldId id="2146847558" r:id="rId46"/>
    <p:sldId id="2146847559" r:id="rId47"/>
    <p:sldId id="2146847560" r:id="rId48"/>
    <p:sldId id="2146847504" r:id="rId49"/>
    <p:sldId id="2146847506" r:id="rId50"/>
    <p:sldId id="2146847561" r:id="rId51"/>
    <p:sldId id="2146847562" r:id="rId52"/>
    <p:sldId id="2146847563" r:id="rId53"/>
    <p:sldId id="2146847533" r:id="rId54"/>
    <p:sldId id="2146847564" r:id="rId55"/>
    <p:sldId id="2146847502" r:id="rId56"/>
    <p:sldId id="2146847565" r:id="rId57"/>
    <p:sldId id="2146847576" r:id="rId58"/>
    <p:sldId id="2146847577" r:id="rId59"/>
    <p:sldId id="2146847578" r:id="rId60"/>
    <p:sldId id="2146847579" r:id="rId61"/>
    <p:sldId id="2146847580" r:id="rId62"/>
    <p:sldId id="2146847581" r:id="rId63"/>
    <p:sldId id="2146847582" r:id="rId64"/>
    <p:sldId id="2146847583" r:id="rId65"/>
    <p:sldId id="2146847584" r:id="rId66"/>
    <p:sldId id="2146847585" r:id="rId67"/>
    <p:sldId id="2146847586" r:id="rId68"/>
    <p:sldId id="2146847587" r:id="rId69"/>
  </p:sldIdLst>
  <p:sldSz cx="9906000" cy="6858000" type="A4"/>
  <p:notesSz cx="6797675" cy="9928225"/>
  <p:custDataLst>
    <p:tags r:id="rId72"/>
  </p:custDataLst>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3366FF"/>
    <a:srgbClr val="FF7E79"/>
    <a:srgbClr val="009644"/>
    <a:srgbClr val="0100FE"/>
    <a:srgbClr val="388BD0"/>
    <a:srgbClr val="787F04"/>
    <a:srgbClr val="8BB88D"/>
    <a:srgbClr val="B798CF"/>
    <a:srgbClr val="32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79EEDB-C182-4718-9D5A-13A951610BE8}" v="178" dt="2024-03-15T09:41:55.31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77" autoAdjust="0"/>
    <p:restoredTop sz="93557" autoAdjust="0"/>
  </p:normalViewPr>
  <p:slideViewPr>
    <p:cSldViewPr snapToGrid="0">
      <p:cViewPr varScale="1">
        <p:scale>
          <a:sx n="162" d="100"/>
          <a:sy n="162" d="100"/>
        </p:scale>
        <p:origin x="4314" y="1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104" y="25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900142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FF2E-A5F3-59EA-9191-8D101EEFCC56}"/>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952B2C83-41B7-198E-0D59-727BEED29045}"/>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E0EFDE47-86B0-93C3-D51E-BEC527697F2D}"/>
              </a:ext>
            </a:extLst>
          </p:cNvPr>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5630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66734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13458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7389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64993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66801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1802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5341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300267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41644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4294967295"/>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6271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svg"/><Relationship Id="rId1" Type="http://schemas.openxmlformats.org/officeDocument/2006/relationships/slideMaster" Target="../slideMasters/slideMaster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19636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lang="en-US" sz="900" b="0" i="0" kern="1200" smtClean="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GB" smtClean="0"/>
              <a:pPr/>
              <a:t>‹#›</a:t>
            </a:fld>
            <a:endParaRPr lang="en-GB" dirty="0"/>
          </a:p>
        </p:txBody>
      </p:sp>
      <p:sp>
        <p:nvSpPr>
          <p:cNvPr id="3" name="Content Placeholder 3">
            <a:extLst>
              <a:ext uri="{FF2B5EF4-FFF2-40B4-BE49-F238E27FC236}">
                <a16:creationId xmlns:a16="http://schemas.microsoft.com/office/drawing/2014/main" id="{FF65C098-79C0-A5E0-463F-83CE8F322880}"/>
              </a:ext>
            </a:extLst>
          </p:cNvPr>
          <p:cNvSpPr>
            <a:spLocks noGrp="1"/>
          </p:cNvSpPr>
          <p:nvPr>
            <p:ph sz="quarter" idx="17"/>
          </p:nvPr>
        </p:nvSpPr>
        <p:spPr>
          <a:xfrm>
            <a:off x="0" y="1460437"/>
            <a:ext cx="9906000" cy="5006265"/>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endParaRPr lang="nl-NL" dirty="0"/>
          </a:p>
        </p:txBody>
      </p:sp>
    </p:spTree>
    <p:extLst>
      <p:ext uri="{BB962C8B-B14F-4D97-AF65-F5344CB8AC3E}">
        <p14:creationId xmlns:p14="http://schemas.microsoft.com/office/powerpoint/2010/main" val="8434592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30577" y="2379445"/>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en-NL">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164155F0-7259-0083-BF71-43D1E67CCCE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F950830-2BF7-C01D-4F0A-2E779F7D92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4" name="Picture 3">
            <a:extLst>
              <a:ext uri="{FF2B5EF4-FFF2-40B4-BE49-F238E27FC236}">
                <a16:creationId xmlns:a16="http://schemas.microsoft.com/office/drawing/2014/main" id="{6F5D7B02-2C89-8B56-D153-D75A4FB69807}"/>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5" name="Picture 4">
            <a:extLst>
              <a:ext uri="{FF2B5EF4-FFF2-40B4-BE49-F238E27FC236}">
                <a16:creationId xmlns:a16="http://schemas.microsoft.com/office/drawing/2014/main" id="{6CAD0BF7-9004-357E-A3C5-901E0E39215F}"/>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 name="Picture 12" descr="http://www.ingenieurjobs.de/content/tinybrowser/image/transnetbw_gmbh.jpg">
            <a:extLst>
              <a:ext uri="{FF2B5EF4-FFF2-40B4-BE49-F238E27FC236}">
                <a16:creationId xmlns:a16="http://schemas.microsoft.com/office/drawing/2014/main" id="{07922BA7-FFCA-9BB3-353C-E4A1D55E104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912105E6-8F9B-E326-5E91-22D6CDB2E1B5}"/>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8" name="Picture 7">
            <a:extLst>
              <a:ext uri="{FF2B5EF4-FFF2-40B4-BE49-F238E27FC236}">
                <a16:creationId xmlns:a16="http://schemas.microsoft.com/office/drawing/2014/main" id="{75BEF42A-4B4F-E77B-A2A5-D523BB14C7BE}"/>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9" name="Picture 8">
            <a:extLst>
              <a:ext uri="{FF2B5EF4-FFF2-40B4-BE49-F238E27FC236}">
                <a16:creationId xmlns:a16="http://schemas.microsoft.com/office/drawing/2014/main" id="{A6360BB9-91EB-EFE7-F9C6-2939B4D04B5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0" name="Picture 9">
            <a:extLst>
              <a:ext uri="{FF2B5EF4-FFF2-40B4-BE49-F238E27FC236}">
                <a16:creationId xmlns:a16="http://schemas.microsoft.com/office/drawing/2014/main" id="{DE4C7996-BCB2-30BE-DEDB-5CCCCC5030C7}"/>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 name="Picture 10">
            <a:extLst>
              <a:ext uri="{FF2B5EF4-FFF2-40B4-BE49-F238E27FC236}">
                <a16:creationId xmlns:a16="http://schemas.microsoft.com/office/drawing/2014/main" id="{B00412DA-EBD7-8569-1175-50E3D515EB65}"/>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 name="Picture 11">
            <a:extLst>
              <a:ext uri="{FF2B5EF4-FFF2-40B4-BE49-F238E27FC236}">
                <a16:creationId xmlns:a16="http://schemas.microsoft.com/office/drawing/2014/main" id="{E2E1954F-3621-1EBD-580C-11A3A5CBF894}"/>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3" name="Picture 12">
            <a:extLst>
              <a:ext uri="{FF2B5EF4-FFF2-40B4-BE49-F238E27FC236}">
                <a16:creationId xmlns:a16="http://schemas.microsoft.com/office/drawing/2014/main" id="{D1827105-5CD7-11E1-9836-7A9404AC8961}"/>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4" name="Picture 13">
            <a:extLst>
              <a:ext uri="{FF2B5EF4-FFF2-40B4-BE49-F238E27FC236}">
                <a16:creationId xmlns:a16="http://schemas.microsoft.com/office/drawing/2014/main" id="{B4A38CAF-3C17-5297-D3D2-D54B6C8915C1}"/>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7" name="Graphic 16">
            <a:extLst>
              <a:ext uri="{FF2B5EF4-FFF2-40B4-BE49-F238E27FC236}">
                <a16:creationId xmlns:a16="http://schemas.microsoft.com/office/drawing/2014/main" id="{293A9A6F-A898-903D-D215-32509F4D248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8" name="Graphic 17">
            <a:extLst>
              <a:ext uri="{FF2B5EF4-FFF2-40B4-BE49-F238E27FC236}">
                <a16:creationId xmlns:a16="http://schemas.microsoft.com/office/drawing/2014/main" id="{0B262765-BC13-9D6F-559A-F100D34D3D4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799956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2" name="Picture 1">
            <a:extLst>
              <a:ext uri="{FF2B5EF4-FFF2-40B4-BE49-F238E27FC236}">
                <a16:creationId xmlns:a16="http://schemas.microsoft.com/office/drawing/2014/main" id="{604264D4-317B-4406-0E9D-8DEB027A8E50}"/>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3" name="Picture 2">
            <a:extLst>
              <a:ext uri="{FF2B5EF4-FFF2-40B4-BE49-F238E27FC236}">
                <a16:creationId xmlns:a16="http://schemas.microsoft.com/office/drawing/2014/main" id="{E38EE37A-2422-A86F-729B-5B7D9C6D4A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5" name="Picture 4">
            <a:extLst>
              <a:ext uri="{FF2B5EF4-FFF2-40B4-BE49-F238E27FC236}">
                <a16:creationId xmlns:a16="http://schemas.microsoft.com/office/drawing/2014/main" id="{8D4ED124-F29B-282C-9F84-C24C2D907BBF}"/>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6" name="Picture 5">
            <a:extLst>
              <a:ext uri="{FF2B5EF4-FFF2-40B4-BE49-F238E27FC236}">
                <a16:creationId xmlns:a16="http://schemas.microsoft.com/office/drawing/2014/main" id="{0797F9C4-914E-DC0F-82B3-E8B560F359B5}"/>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 name="Picture 12" descr="http://www.ingenieurjobs.de/content/tinybrowser/image/transnetbw_gmbh.jpg">
            <a:extLst>
              <a:ext uri="{FF2B5EF4-FFF2-40B4-BE49-F238E27FC236}">
                <a16:creationId xmlns:a16="http://schemas.microsoft.com/office/drawing/2014/main" id="{F393F0C4-DCF2-7D14-C213-9DE50F5B7D6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C035160A-7EE8-134D-4A30-AD3A1461958C}"/>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9" name="Picture 8">
            <a:extLst>
              <a:ext uri="{FF2B5EF4-FFF2-40B4-BE49-F238E27FC236}">
                <a16:creationId xmlns:a16="http://schemas.microsoft.com/office/drawing/2014/main" id="{6A4312E9-EFAD-0041-8647-FCDF261C321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0" name="Picture 9">
            <a:extLst>
              <a:ext uri="{FF2B5EF4-FFF2-40B4-BE49-F238E27FC236}">
                <a16:creationId xmlns:a16="http://schemas.microsoft.com/office/drawing/2014/main" id="{B0D97D21-D5C4-9A59-B756-F08560031497}"/>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 name="Picture 10">
            <a:extLst>
              <a:ext uri="{FF2B5EF4-FFF2-40B4-BE49-F238E27FC236}">
                <a16:creationId xmlns:a16="http://schemas.microsoft.com/office/drawing/2014/main" id="{928EDDE9-9137-BD8C-4DE2-0DBC47DCE5FB}"/>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2" name="Picture 11">
            <a:extLst>
              <a:ext uri="{FF2B5EF4-FFF2-40B4-BE49-F238E27FC236}">
                <a16:creationId xmlns:a16="http://schemas.microsoft.com/office/drawing/2014/main" id="{DED70638-64A3-E6E4-9F79-BDA22701787A}"/>
              </a:ext>
            </a:extLst>
          </p:cNvPr>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3" name="Picture 12">
            <a:extLst>
              <a:ext uri="{FF2B5EF4-FFF2-40B4-BE49-F238E27FC236}">
                <a16:creationId xmlns:a16="http://schemas.microsoft.com/office/drawing/2014/main" id="{B40B8C71-9E4A-38B7-5406-6E00917DA2DC}"/>
              </a:ext>
            </a:extLst>
          </p:cNvPr>
          <p:cNvPicPr>
            <a:picLocks noChangeAspect="1"/>
          </p:cNvPicPr>
          <p:nvPr userDrawn="1"/>
        </p:nvPicPr>
        <p:blipFill>
          <a:blip r:embed="rId12"/>
          <a:stretch>
            <a:fillRect/>
          </a:stretch>
        </p:blipFill>
        <p:spPr>
          <a:xfrm>
            <a:off x="324830" y="4088565"/>
            <a:ext cx="718857" cy="345045"/>
          </a:xfrm>
          <a:prstGeom prst="rect">
            <a:avLst/>
          </a:prstGeom>
        </p:spPr>
      </p:pic>
      <p:pic>
        <p:nvPicPr>
          <p:cNvPr id="14" name="Picture 13">
            <a:extLst>
              <a:ext uri="{FF2B5EF4-FFF2-40B4-BE49-F238E27FC236}">
                <a16:creationId xmlns:a16="http://schemas.microsoft.com/office/drawing/2014/main" id="{983AC33F-8F81-0DD6-930C-F3AC510A071E}"/>
              </a:ext>
            </a:extLst>
          </p:cNvPr>
          <p:cNvPicPr>
            <a:picLocks noChangeAspect="1"/>
          </p:cNvPicPr>
          <p:nvPr userDrawn="1"/>
        </p:nvPicPr>
        <p:blipFill>
          <a:blip r:embed="rId13"/>
          <a:stretch>
            <a:fillRect/>
          </a:stretch>
        </p:blipFill>
        <p:spPr>
          <a:xfrm>
            <a:off x="216480" y="2964886"/>
            <a:ext cx="762321" cy="358625"/>
          </a:xfrm>
          <a:prstGeom prst="rect">
            <a:avLst/>
          </a:prstGeom>
        </p:spPr>
      </p:pic>
      <p:pic>
        <p:nvPicPr>
          <p:cNvPr id="15" name="Picture 14">
            <a:extLst>
              <a:ext uri="{FF2B5EF4-FFF2-40B4-BE49-F238E27FC236}">
                <a16:creationId xmlns:a16="http://schemas.microsoft.com/office/drawing/2014/main" id="{ADDD5D35-CFB5-E798-1FB7-90824BF4F33F}"/>
              </a:ext>
            </a:extLst>
          </p:cNvPr>
          <p:cNvPicPr>
            <a:picLocks noChangeAspect="1"/>
          </p:cNvPicPr>
          <p:nvPr userDrawn="1"/>
        </p:nvPicPr>
        <p:blipFill>
          <a:blip r:embed="rId14"/>
          <a:stretch>
            <a:fillRect/>
          </a:stretch>
        </p:blipFill>
        <p:spPr>
          <a:xfrm>
            <a:off x="205062" y="1981362"/>
            <a:ext cx="833968" cy="305962"/>
          </a:xfrm>
          <a:prstGeom prst="rect">
            <a:avLst/>
          </a:prstGeom>
        </p:spPr>
      </p:pic>
      <p:pic>
        <p:nvPicPr>
          <p:cNvPr id="16" name="Graphic 15">
            <a:extLst>
              <a:ext uri="{FF2B5EF4-FFF2-40B4-BE49-F238E27FC236}">
                <a16:creationId xmlns:a16="http://schemas.microsoft.com/office/drawing/2014/main" id="{453F3298-009E-9C25-146E-637B1A85BA5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10054" y="4959290"/>
            <a:ext cx="819253" cy="155658"/>
          </a:xfrm>
          <a:prstGeom prst="rect">
            <a:avLst/>
          </a:prstGeom>
        </p:spPr>
      </p:pic>
      <p:pic>
        <p:nvPicPr>
          <p:cNvPr id="17" name="Graphic 16">
            <a:extLst>
              <a:ext uri="{FF2B5EF4-FFF2-40B4-BE49-F238E27FC236}">
                <a16:creationId xmlns:a16="http://schemas.microsoft.com/office/drawing/2014/main" id="{F67D797F-3DAA-DA4C-C2E8-64287730C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116101" y="3678056"/>
            <a:ext cx="606064" cy="233102"/>
          </a:xfrm>
          <a:prstGeom prst="rect">
            <a:avLst/>
          </a:prstGeom>
        </p:spPr>
      </p:pic>
    </p:spTree>
    <p:extLst>
      <p:ext uri="{BB962C8B-B14F-4D97-AF65-F5344CB8AC3E}">
        <p14:creationId xmlns:p14="http://schemas.microsoft.com/office/powerpoint/2010/main" val="407987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3CAF3-C762-534F-ADB5-DB2B0740A3D0}"/>
              </a:ext>
            </a:extLst>
          </p:cNvPr>
          <p:cNvGraphicFramePr>
            <a:graphicFrameLocks noChangeAspect="1"/>
          </p:cNvGraphicFramePr>
          <p:nvPr userDrawn="1">
            <p:custDataLst>
              <p:tags r:id="rId6"/>
            </p:custDataLst>
            <p:extLst>
              <p:ext uri="{D42A27DB-BD31-4B8C-83A1-F6EECF244321}">
                <p14:modId xmlns:p14="http://schemas.microsoft.com/office/powerpoint/2010/main" val="4954688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6" name="Object 5" hidden="1">
                        <a:extLst>
                          <a:ext uri="{FF2B5EF4-FFF2-40B4-BE49-F238E27FC236}">
                            <a16:creationId xmlns:a16="http://schemas.microsoft.com/office/drawing/2014/main" id="{1DB3CAF3-C762-534F-ADB5-DB2B0740A3D0}"/>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9"/>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lang="en-US" sz="900" b="0" i="0" kern="1200" smtClean="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GB" smtClean="0"/>
              <a:pPr/>
              <a:t>‹#›</a:t>
            </a:fld>
            <a:endParaRPr lang="en-GB"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en-NL"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14487004"/>
      </p:ext>
    </p:extLst>
  </p:cSld>
  <p:clrMap bg1="lt1" tx1="dk1" bg2="lt2" tx2="dk2" accent1="accent1" accent2="accent2" accent3="accent3" accent4="accent4" accent5="accent5" accent6="accent6" hlink="hlink" folHlink="folHlink"/>
  <p:sldLayoutIdLst>
    <p:sldLayoutId id="2147488732" r:id="rId1"/>
    <p:sldLayoutId id="2147488733" r:id="rId2"/>
    <p:sldLayoutId id="2147488734" r:id="rId3"/>
    <p:sldLayoutId id="214748873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0" userDrawn="1">
          <p15:clr>
            <a:srgbClr val="F26B43"/>
          </p15:clr>
        </p15:guide>
        <p15:guide id="2" pos="6000" userDrawn="1">
          <p15:clr>
            <a:srgbClr val="F26B43"/>
          </p15:clr>
        </p15:guide>
        <p15:guide id="3" orient="horz" pos="663" userDrawn="1">
          <p15:clr>
            <a:srgbClr val="F26B43"/>
          </p15:clr>
        </p15:guide>
        <p15:guide id="4" pos="149" userDrawn="1">
          <p15:clr>
            <a:srgbClr val="F26B43"/>
          </p15:clr>
        </p15:guide>
        <p15:guide id="5"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jao.eu/sites/default/files/2023-06/Reading%20Guide_Operational%20KPIs_IDCC.pdf"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hyperlink" Target="https://parallelrun-publicationtool.jao.eu/coreID/home" TargetMode="External"/><Relationship Id="rId5" Type="http://schemas.openxmlformats.org/officeDocument/2006/relationships/image" Target="../media/image20.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64.png"/><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5.png"/><Relationship Id="rId4" Type="http://schemas.openxmlformats.org/officeDocument/2006/relationships/image" Target="../media/image63.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66.png"/><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7.png"/><Relationship Id="rId4" Type="http://schemas.openxmlformats.org/officeDocument/2006/relationships/image" Target="../media/image63.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8.png"/><Relationship Id="rId4" Type="http://schemas.openxmlformats.org/officeDocument/2006/relationships/image" Target="../media/image63.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69.png"/><Relationship Id="rId4" Type="http://schemas.openxmlformats.org/officeDocument/2006/relationships/image" Target="../media/image63.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70.png"/><Relationship Id="rId4" Type="http://schemas.openxmlformats.org/officeDocument/2006/relationships/image" Target="../media/image63.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71.png"/><Relationship Id="rId4" Type="http://schemas.openxmlformats.org/officeDocument/2006/relationships/image" Target="../media/image63.e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72.png"/><Relationship Id="rId4" Type="http://schemas.openxmlformats.org/officeDocument/2006/relationships/image" Target="../media/image63.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3.png"/><Relationship Id="rId4" Type="http://schemas.openxmlformats.org/officeDocument/2006/relationships/image" Target="../media/image63.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4.png"/><Relationship Id="rId4" Type="http://schemas.openxmlformats.org/officeDocument/2006/relationships/image" Target="../media/image63.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75.png"/><Relationship Id="rId4" Type="http://schemas.openxmlformats.org/officeDocument/2006/relationships/image" Target="../media/image63.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76.png"/><Relationship Id="rId4" Type="http://schemas.openxmlformats.org/officeDocument/2006/relationships/image" Target="../media/image63.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77.png"/><Relationship Id="rId4" Type="http://schemas.openxmlformats.org/officeDocument/2006/relationships/image" Target="../media/image63.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78.png"/><Relationship Id="rId4" Type="http://schemas.openxmlformats.org/officeDocument/2006/relationships/image" Target="../media/image63.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79.png"/><Relationship Id="rId4" Type="http://schemas.openxmlformats.org/officeDocument/2006/relationships/image" Target="../media/image63.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80.png"/><Relationship Id="rId4" Type="http://schemas.openxmlformats.org/officeDocument/2006/relationships/image" Target="../media/image63.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81.png"/><Relationship Id="rId4" Type="http://schemas.openxmlformats.org/officeDocument/2006/relationships/image" Target="../media/image63.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82.png"/><Relationship Id="rId4" Type="http://schemas.openxmlformats.org/officeDocument/2006/relationships/image" Target="../media/image63.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83.png"/><Relationship Id="rId4" Type="http://schemas.openxmlformats.org/officeDocument/2006/relationships/image" Target="../media/image63.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84.png"/><Relationship Id="rId4" Type="http://schemas.openxmlformats.org/officeDocument/2006/relationships/image" Target="../media/image63.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20.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0.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External Parallel Run </a:t>
            </a:r>
            <a:r>
              <a:rPr lang="sk-SK" dirty="0"/>
              <a:t>KPI Report</a:t>
            </a:r>
            <a:endParaRPr lang="nl-NL" dirty="0"/>
          </a:p>
          <a:p>
            <a:r>
              <a:rPr lang="sk-SK" dirty="0"/>
              <a:t>01/</a:t>
            </a:r>
            <a:r>
              <a:rPr lang="fr-BE" dirty="0"/>
              <a:t>06</a:t>
            </a:r>
            <a:r>
              <a:rPr lang="sk-SK" dirty="0"/>
              <a:t>/2023 – 31/</a:t>
            </a:r>
            <a:r>
              <a:rPr lang="fr-BE" dirty="0"/>
              <a:t>08/</a:t>
            </a:r>
            <a:r>
              <a:rPr lang="sk-SK" dirty="0"/>
              <a:t>2023</a:t>
            </a:r>
            <a:endParaRPr lang="en-US" dirty="0"/>
          </a:p>
        </p:txBody>
      </p:sp>
      <p:sp>
        <p:nvSpPr>
          <p:cNvPr id="4" name="Text Placeholder 3"/>
          <p:cNvSpPr>
            <a:spLocks noGrp="1"/>
          </p:cNvSpPr>
          <p:nvPr>
            <p:ph type="body" sz="quarter" idx="12"/>
          </p:nvPr>
        </p:nvSpPr>
        <p:spPr/>
        <p:txBody>
          <a:bodyPr/>
          <a:lstStyle/>
          <a:p>
            <a:r>
              <a:rPr lang="nl-NL"/>
              <a:t>Core IDCC(b)</a:t>
            </a:r>
            <a:endParaRPr lang="en-US" dirty="0"/>
          </a:p>
        </p:txBody>
      </p:sp>
    </p:spTree>
    <p:extLst>
      <p:ext uri="{BB962C8B-B14F-4D97-AF65-F5344CB8AC3E}">
        <p14:creationId xmlns:p14="http://schemas.microsoft.com/office/powerpoint/2010/main" val="2508744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CE725-4D45-F138-3334-E711E720867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7BA50946-3A5D-4E57-1602-B46E3F5A480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20A4EBFD-91F5-DCFA-D6EE-2EEACA7975E0}"/>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5" name="Picture 4">
            <a:extLst>
              <a:ext uri="{FF2B5EF4-FFF2-40B4-BE49-F238E27FC236}">
                <a16:creationId xmlns:a16="http://schemas.microsoft.com/office/drawing/2014/main" id="{8EFCC36E-0150-D8C9-163D-2F559FD7D73A}"/>
              </a:ext>
            </a:extLst>
          </p:cNvPr>
          <p:cNvPicPr>
            <a:picLocks noChangeAspect="1"/>
          </p:cNvPicPr>
          <p:nvPr/>
        </p:nvPicPr>
        <p:blipFill>
          <a:blip r:embed="rId3"/>
          <a:stretch>
            <a:fillRect/>
          </a:stretch>
        </p:blipFill>
        <p:spPr>
          <a:xfrm>
            <a:off x="0" y="998460"/>
            <a:ext cx="9906000" cy="5165880"/>
          </a:xfrm>
          <a:prstGeom prst="rect">
            <a:avLst/>
          </a:prstGeom>
        </p:spPr>
      </p:pic>
    </p:spTree>
    <p:extLst>
      <p:ext uri="{BB962C8B-B14F-4D97-AF65-F5344CB8AC3E}">
        <p14:creationId xmlns:p14="http://schemas.microsoft.com/office/powerpoint/2010/main" val="3544486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5CB8A97-92B1-48FF-AFC0-C3294457DCEC}"/>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942D9D94-B85A-4C5A-AC0E-FDADC3081002}"/>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7" name="Content Placeholder 16" descr="A screen shot of a computer&#10;&#10;Description automatically generated">
            <a:extLst>
              <a:ext uri="{FF2B5EF4-FFF2-40B4-BE49-F238E27FC236}">
                <a16:creationId xmlns:a16="http://schemas.microsoft.com/office/drawing/2014/main" id="{7AD104EB-685E-C738-FE85-9E8165502D66}"/>
              </a:ext>
            </a:extLst>
          </p:cNvPr>
          <p:cNvPicPr>
            <a:picLocks noGrp="1" noChangeAspect="1"/>
          </p:cNvPicPr>
          <p:nvPr>
            <p:ph sz="quarter" idx="17"/>
          </p:nvPr>
        </p:nvPicPr>
        <p:blipFill>
          <a:blip r:embed="rId3"/>
          <a:stretch>
            <a:fillRect/>
          </a:stretch>
        </p:blipFill>
        <p:spPr>
          <a:xfrm>
            <a:off x="0" y="842600"/>
            <a:ext cx="9906000" cy="5778952"/>
          </a:xfrm>
        </p:spPr>
      </p:pic>
    </p:spTree>
    <p:extLst>
      <p:ext uri="{BB962C8B-B14F-4D97-AF65-F5344CB8AC3E}">
        <p14:creationId xmlns:p14="http://schemas.microsoft.com/office/powerpoint/2010/main" val="2699979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71732C-09B6-4BBA-BAED-6DA8938681AD}"/>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DF230601-B994-4F15-9527-50791F9A3750}"/>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3" name="Content Placeholder 12" descr="A graph with orange and white lines&#10;&#10;Description automatically generated">
            <a:extLst>
              <a:ext uri="{FF2B5EF4-FFF2-40B4-BE49-F238E27FC236}">
                <a16:creationId xmlns:a16="http://schemas.microsoft.com/office/drawing/2014/main" id="{CA1B0837-1F1B-98C0-D8E7-C74771DAFA33}"/>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262181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2AB1051-A329-495E-A053-4C9FF48DA687}"/>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3FECC066-DFF0-442F-B33A-CCD8FD309E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squares&#10;&#10;Description automatically generated">
            <a:extLst>
              <a:ext uri="{FF2B5EF4-FFF2-40B4-BE49-F238E27FC236}">
                <a16:creationId xmlns:a16="http://schemas.microsoft.com/office/drawing/2014/main" id="{013A09DF-8285-A8F4-8B89-4221F1D25EEF}"/>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414344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851106-4E2D-4DEF-BB72-2D96A57D947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64FC6031-B3DA-40BC-B5D7-660FD3B4F41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7" name="Content Placeholder 6">
            <a:extLst>
              <a:ext uri="{FF2B5EF4-FFF2-40B4-BE49-F238E27FC236}">
                <a16:creationId xmlns:a16="http://schemas.microsoft.com/office/drawing/2014/main" id="{CCC533FB-FB86-D4A7-5D2B-3AFD5BF6238F}"/>
              </a:ext>
            </a:extLst>
          </p:cNvPr>
          <p:cNvSpPr>
            <a:spLocks noGrp="1"/>
          </p:cNvSpPr>
          <p:nvPr>
            <p:ph sz="quarter" idx="17"/>
          </p:nvPr>
        </p:nvSpPr>
        <p:spPr>
          <a:xfrm>
            <a:off x="539999" y="1359400"/>
            <a:ext cx="9000000" cy="4320000"/>
          </a:xfrm>
        </p:spPr>
        <p:txBody>
          <a:bodyPr/>
          <a:lstStyle/>
          <a:p>
            <a:endParaRPr lang="en-GB" dirty="0"/>
          </a:p>
        </p:txBody>
      </p:sp>
      <p:pic>
        <p:nvPicPr>
          <p:cNvPr id="9" name="Picture 8">
            <a:extLst>
              <a:ext uri="{FF2B5EF4-FFF2-40B4-BE49-F238E27FC236}">
                <a16:creationId xmlns:a16="http://schemas.microsoft.com/office/drawing/2014/main" id="{61AB8494-C9F7-B056-9A00-36D1B2A8B7EC}"/>
              </a:ext>
            </a:extLst>
          </p:cNvPr>
          <p:cNvPicPr>
            <a:picLocks noChangeAspect="1"/>
          </p:cNvPicPr>
          <p:nvPr/>
        </p:nvPicPr>
        <p:blipFill rotWithShape="1">
          <a:blip r:embed="rId3"/>
          <a:srcRect l="1217" t="2033" b="366"/>
          <a:stretch/>
        </p:blipFill>
        <p:spPr>
          <a:xfrm>
            <a:off x="30162" y="1000640"/>
            <a:ext cx="9845675" cy="5616060"/>
          </a:xfrm>
          <a:prstGeom prst="rect">
            <a:avLst/>
          </a:prstGeom>
        </p:spPr>
      </p:pic>
    </p:spTree>
    <p:extLst>
      <p:ext uri="{BB962C8B-B14F-4D97-AF65-F5344CB8AC3E}">
        <p14:creationId xmlns:p14="http://schemas.microsoft.com/office/powerpoint/2010/main" val="95914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094EEA-0DF3-4310-9115-A8F2FFF5D3A1}"/>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EA0DE8D1-36C4-47F9-8E1A-296185374F88}"/>
              </a:ext>
            </a:extLst>
          </p:cNvPr>
          <p:cNvSpPr>
            <a:spLocks noGrp="1"/>
          </p:cNvSpPr>
          <p:nvPr>
            <p:ph type="body" sz="quarter" idx="16"/>
          </p:nvPr>
        </p:nvSpPr>
        <p:spPr/>
        <p:txBody>
          <a:bodyPr/>
          <a:lstStyle/>
          <a:p>
            <a:r>
              <a:rPr lang="en-US" dirty="0"/>
              <a:t>Limiting constraints of the ATC domain​</a:t>
            </a:r>
          </a:p>
          <a:p>
            <a:endParaRPr lang="hu-HU" dirty="0"/>
          </a:p>
        </p:txBody>
      </p:sp>
      <p:sp>
        <p:nvSpPr>
          <p:cNvPr id="7" name="Content Placeholder 6">
            <a:extLst>
              <a:ext uri="{FF2B5EF4-FFF2-40B4-BE49-F238E27FC236}">
                <a16:creationId xmlns:a16="http://schemas.microsoft.com/office/drawing/2014/main" id="{9F588AA6-621E-2BE4-9D28-F7DB7878D2A2}"/>
              </a:ext>
            </a:extLst>
          </p:cNvPr>
          <p:cNvSpPr>
            <a:spLocks noGrp="1"/>
          </p:cNvSpPr>
          <p:nvPr>
            <p:ph sz="quarter" idx="17"/>
          </p:nvPr>
        </p:nvSpPr>
        <p:spPr/>
        <p:txBody>
          <a:bodyPr/>
          <a:lstStyle/>
          <a:p>
            <a:endParaRPr lang="en-GB"/>
          </a:p>
        </p:txBody>
      </p:sp>
      <p:pic>
        <p:nvPicPr>
          <p:cNvPr id="9" name="Picture 8">
            <a:extLst>
              <a:ext uri="{FF2B5EF4-FFF2-40B4-BE49-F238E27FC236}">
                <a16:creationId xmlns:a16="http://schemas.microsoft.com/office/drawing/2014/main" id="{56E6FF8F-990E-7BEC-75AE-DD972B4CD413}"/>
              </a:ext>
            </a:extLst>
          </p:cNvPr>
          <p:cNvPicPr>
            <a:picLocks noChangeAspect="1"/>
          </p:cNvPicPr>
          <p:nvPr/>
        </p:nvPicPr>
        <p:blipFill>
          <a:blip r:embed="rId2"/>
          <a:stretch>
            <a:fillRect/>
          </a:stretch>
        </p:blipFill>
        <p:spPr>
          <a:xfrm>
            <a:off x="0" y="991123"/>
            <a:ext cx="9906000" cy="5650377"/>
          </a:xfrm>
          <a:prstGeom prst="rect">
            <a:avLst/>
          </a:prstGeom>
        </p:spPr>
      </p:pic>
    </p:spTree>
    <p:extLst>
      <p:ext uri="{BB962C8B-B14F-4D97-AF65-F5344CB8AC3E}">
        <p14:creationId xmlns:p14="http://schemas.microsoft.com/office/powerpoint/2010/main" val="1487878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F0A87-DA89-C4B0-0099-9C379C8AC891}"/>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1B231BA4-5EA8-AF8F-556F-1C2B019E2FA2}"/>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FFA9ECF-65B5-5792-4D83-F1C4B6983E1B}"/>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7" name="Picture 6">
            <a:extLst>
              <a:ext uri="{FF2B5EF4-FFF2-40B4-BE49-F238E27FC236}">
                <a16:creationId xmlns:a16="http://schemas.microsoft.com/office/drawing/2014/main" id="{3321276A-0530-8596-7AAE-5949163B3E69}"/>
              </a:ext>
            </a:extLst>
          </p:cNvPr>
          <p:cNvPicPr>
            <a:picLocks noChangeAspect="1"/>
          </p:cNvPicPr>
          <p:nvPr/>
        </p:nvPicPr>
        <p:blipFill>
          <a:blip r:embed="rId2"/>
          <a:stretch>
            <a:fillRect/>
          </a:stretch>
        </p:blipFill>
        <p:spPr>
          <a:xfrm>
            <a:off x="0" y="935241"/>
            <a:ext cx="9906000" cy="5698718"/>
          </a:xfrm>
          <a:prstGeom prst="rect">
            <a:avLst/>
          </a:prstGeom>
        </p:spPr>
      </p:pic>
    </p:spTree>
    <p:extLst>
      <p:ext uri="{BB962C8B-B14F-4D97-AF65-F5344CB8AC3E}">
        <p14:creationId xmlns:p14="http://schemas.microsoft.com/office/powerpoint/2010/main" val="1293059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686E5F9-32E1-4C7B-A9C6-87774C19C686}"/>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BD7056B4-36FA-450A-B7CD-16E6227DD17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7" name="Picture 6">
            <a:extLst>
              <a:ext uri="{FF2B5EF4-FFF2-40B4-BE49-F238E27FC236}">
                <a16:creationId xmlns:a16="http://schemas.microsoft.com/office/drawing/2014/main" id="{493F30F4-A2FC-B731-C0EA-EE90C5295675}"/>
              </a:ext>
            </a:extLst>
          </p:cNvPr>
          <p:cNvPicPr>
            <a:picLocks noChangeAspect="1"/>
          </p:cNvPicPr>
          <p:nvPr/>
        </p:nvPicPr>
        <p:blipFill>
          <a:blip r:embed="rId2"/>
          <a:stretch>
            <a:fillRect/>
          </a:stretch>
        </p:blipFill>
        <p:spPr>
          <a:xfrm>
            <a:off x="0" y="1030000"/>
            <a:ext cx="9906000" cy="5720000"/>
          </a:xfrm>
          <a:prstGeom prst="rect">
            <a:avLst/>
          </a:prstGeom>
        </p:spPr>
      </p:pic>
    </p:spTree>
    <p:extLst>
      <p:ext uri="{BB962C8B-B14F-4D97-AF65-F5344CB8AC3E}">
        <p14:creationId xmlns:p14="http://schemas.microsoft.com/office/powerpoint/2010/main" val="1337788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5947BB-B23D-46DB-ABEC-D425F3B9D25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72F86E5-291D-4AB4-9E73-787D4E11DBAD}"/>
              </a:ext>
            </a:extLst>
          </p:cNvPr>
          <p:cNvSpPr>
            <a:spLocks noGrp="1"/>
          </p:cNvSpPr>
          <p:nvPr>
            <p:ph type="body" sz="quarter" idx="16"/>
          </p:nvPr>
        </p:nvSpPr>
        <p:spPr/>
        <p:txBody>
          <a:bodyPr/>
          <a:lstStyle/>
          <a:p>
            <a:r>
              <a:rPr lang="en-US" dirty="0"/>
              <a:t>Limiting constraints of the ATC domain​</a:t>
            </a:r>
          </a:p>
          <a:p>
            <a:endParaRPr lang="hu-HU" dirty="0"/>
          </a:p>
        </p:txBody>
      </p:sp>
      <p:sp>
        <p:nvSpPr>
          <p:cNvPr id="10" name="TextBox 9">
            <a:extLst>
              <a:ext uri="{FF2B5EF4-FFF2-40B4-BE49-F238E27FC236}">
                <a16:creationId xmlns:a16="http://schemas.microsoft.com/office/drawing/2014/main" id="{22314D6E-3AA6-55D7-E3EA-C13FF77554AB}"/>
              </a:ext>
            </a:extLst>
          </p:cNvPr>
          <p:cNvSpPr txBox="1"/>
          <p:nvPr/>
        </p:nvSpPr>
        <p:spPr>
          <a:xfrm>
            <a:off x="539999" y="5795893"/>
            <a:ext cx="8375149" cy="646331"/>
          </a:xfrm>
          <a:prstGeom prst="rect">
            <a:avLst/>
          </a:prstGeom>
          <a:noFill/>
        </p:spPr>
        <p:txBody>
          <a:bodyPr wrap="square">
            <a:spAutoFit/>
          </a:bodyPr>
          <a:lstStyle/>
          <a:p>
            <a:pPr algn="just"/>
            <a:r>
              <a:rPr lang="en-US" sz="1200" b="1" dirty="0"/>
              <a:t>Disclaimer - </a:t>
            </a:r>
            <a:r>
              <a:rPr lang="en-US" sz="1200" dirty="0"/>
              <a:t>Results of the French TSO for KPI 6 (Limiting constraints of the ATC domain) should be interpreted with care, due to the dynamically changing FR CBCO ID. Once this issue has been resolved, this report will be updated to account for those potential inaccuracies. This is expected to be implemented in Q1 2024.</a:t>
            </a:r>
          </a:p>
        </p:txBody>
      </p:sp>
      <p:pic>
        <p:nvPicPr>
          <p:cNvPr id="21" name="Picture 20">
            <a:extLst>
              <a:ext uri="{FF2B5EF4-FFF2-40B4-BE49-F238E27FC236}">
                <a16:creationId xmlns:a16="http://schemas.microsoft.com/office/drawing/2014/main" id="{9869FDA6-C9EE-B656-D0AA-E8519637415E}"/>
              </a:ext>
            </a:extLst>
          </p:cNvPr>
          <p:cNvPicPr>
            <a:picLocks noChangeAspect="1"/>
          </p:cNvPicPr>
          <p:nvPr/>
        </p:nvPicPr>
        <p:blipFill>
          <a:blip r:embed="rId2"/>
          <a:stretch>
            <a:fillRect/>
          </a:stretch>
        </p:blipFill>
        <p:spPr>
          <a:xfrm>
            <a:off x="136125" y="842600"/>
            <a:ext cx="9182896" cy="4907705"/>
          </a:xfrm>
          <a:prstGeom prst="rect">
            <a:avLst/>
          </a:prstGeom>
        </p:spPr>
      </p:pic>
    </p:spTree>
    <p:extLst>
      <p:ext uri="{BB962C8B-B14F-4D97-AF65-F5344CB8AC3E}">
        <p14:creationId xmlns:p14="http://schemas.microsoft.com/office/powerpoint/2010/main" val="324120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squares&#10;&#10;Description automatically generated">
            <a:extLst>
              <a:ext uri="{FF2B5EF4-FFF2-40B4-BE49-F238E27FC236}">
                <a16:creationId xmlns:a16="http://schemas.microsoft.com/office/drawing/2014/main" id="{A44CF70C-9027-ACB4-1C47-59C71D6AE4F2}"/>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2894781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Introduction</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p:txBody>
          <a:bodyPr vert="horz" lIns="91440" tIns="45720" rIns="91440" bIns="45720" rtlCol="0" anchor="t">
            <a:noAutofit/>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Context</a:t>
            </a:r>
          </a:p>
          <a:p>
            <a:pPr lvl="1"/>
            <a:r>
              <a:rPr lang="en-US" sz="1200" dirty="0">
                <a:ea typeface="Arial Unicode MS"/>
                <a:cs typeface="Arial"/>
              </a:rPr>
              <a:t>According to Article 2</a:t>
            </a:r>
            <a:r>
              <a:rPr lang="sk-SK" sz="1200" dirty="0">
                <a:ea typeface="Arial Unicode MS"/>
                <a:cs typeface="Arial"/>
              </a:rPr>
              <a:t>6</a:t>
            </a:r>
            <a:r>
              <a:rPr lang="en-US" sz="1200" dirty="0">
                <a:ea typeface="Arial Unicode MS"/>
                <a:cs typeface="Arial"/>
              </a:rPr>
              <a:t>(4) of the Core </a:t>
            </a:r>
            <a:r>
              <a:rPr lang="sk-SK" sz="1200" dirty="0">
                <a:ea typeface="Arial Unicode MS"/>
                <a:cs typeface="Arial"/>
              </a:rPr>
              <a:t>ID</a:t>
            </a:r>
            <a:r>
              <a:rPr lang="en-US" sz="1200" dirty="0">
                <a:ea typeface="Arial Unicode MS"/>
                <a:cs typeface="Arial"/>
              </a:rPr>
              <a:t> CCM, Core TSOs</a:t>
            </a:r>
            <a:r>
              <a:rPr lang="en-US" dirty="0">
                <a:ea typeface="Arial Unicode MS"/>
                <a:cs typeface="Arial"/>
              </a:rPr>
              <a:t> shall:</a:t>
            </a:r>
            <a:endParaRPr lang="en-US" sz="1200" dirty="0">
              <a:ea typeface="Arial Unicode MS"/>
              <a:cs typeface="Arial"/>
            </a:endParaRPr>
          </a:p>
          <a:p>
            <a:pPr lvl="2"/>
            <a:r>
              <a:rPr lang="en-US" dirty="0">
                <a:ea typeface="Arial Unicode MS"/>
                <a:cs typeface="Arial"/>
              </a:rPr>
              <a:t>continuously</a:t>
            </a:r>
            <a:r>
              <a:rPr lang="en-US" sz="1200" dirty="0">
                <a:ea typeface="Arial Unicode MS"/>
                <a:cs typeface="Arial"/>
              </a:rPr>
              <a:t> monitor the effects and the performance of the application of this methodology during the parallel run</a:t>
            </a:r>
          </a:p>
          <a:p>
            <a:pPr lvl="2"/>
            <a:r>
              <a:rPr lang="en-US" sz="1200" dirty="0">
                <a:ea typeface="Arial Unicode MS"/>
                <a:cs typeface="Arial"/>
              </a:rPr>
              <a:t>develop, in coordination with the Core regulatory authorities, the Agency and stakeholders, the monitoring and performance criteria and report on the outcome of this monitoring on quarterly basis in a report</a:t>
            </a:r>
          </a:p>
          <a:p>
            <a:pPr lvl="1">
              <a:defRPr/>
            </a:pPr>
            <a:endParaRPr lang="sk-SK" dirty="0">
              <a:ea typeface="Arial Unicode MS"/>
              <a:cs typeface="Arial"/>
            </a:endParaRPr>
          </a:p>
          <a:p>
            <a:pPr lvl="1">
              <a:defRPr/>
            </a:pPr>
            <a:r>
              <a:rPr lang="en-US" dirty="0">
                <a:ea typeface="Arial Unicode MS"/>
                <a:cs typeface="Arial"/>
              </a:rPr>
              <a:t>IDCC external // run started on 5th of December 2022. Since this business day, results of capacity calculation have been published on JAO website</a:t>
            </a:r>
            <a:r>
              <a:rPr lang="sk-SK" dirty="0">
                <a:ea typeface="Arial Unicode MS"/>
                <a:cs typeface="Arial"/>
              </a:rPr>
              <a:t> [</a:t>
            </a:r>
            <a:r>
              <a:rPr lang="sk-SK" dirty="0">
                <a:ea typeface="Arial Unicode MS"/>
                <a:cs typeface="Arial"/>
                <a:hlinkClick r:id="rId6"/>
              </a:rPr>
              <a:t>LINK</a:t>
            </a:r>
            <a:r>
              <a:rPr lang="sk-SK" dirty="0">
                <a:ea typeface="Arial Unicode MS"/>
                <a:cs typeface="Arial"/>
              </a:rPr>
              <a:t>]</a:t>
            </a:r>
            <a:endParaRPr kumimoji="0" lang="sk-SK"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On the next slide the overview of the KPIs covered</a:t>
            </a:r>
            <a:r>
              <a:rPr lang="en-US" dirty="0">
                <a:latin typeface="Arial"/>
              </a:rPr>
              <a:t> in this KPI report is provided.</a:t>
            </a:r>
            <a:endParaRPr lang="sk-SK" dirty="0">
              <a:latin typeface="Arial"/>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lang="sk-SK" dirty="0">
              <a:latin typeface="Arial"/>
            </a:endParaRPr>
          </a:p>
          <a:p>
            <a:pPr marL="0" lvl="1" indent="0">
              <a:buNone/>
              <a:defRPr/>
            </a:pPr>
            <a:r>
              <a:rPr lang="en-US" sz="1400" dirty="0">
                <a:solidFill>
                  <a:srgbClr val="3366FF"/>
                </a:solidFill>
                <a:latin typeface="Arial"/>
              </a:rPr>
              <a:t>A Reading Guide with a detail description of the KPIs is also available on JAO [</a:t>
            </a:r>
            <a:r>
              <a:rPr lang="en-US" sz="1400" dirty="0">
                <a:solidFill>
                  <a:srgbClr val="3366FF"/>
                </a:solidFill>
                <a:latin typeface="Arial"/>
                <a:hlinkClick r:id="rId7"/>
              </a:rPr>
              <a:t>LINK</a:t>
            </a:r>
            <a:r>
              <a:rPr lang="en-US" sz="1400" dirty="0">
                <a:solidFill>
                  <a:srgbClr val="3366FF"/>
                </a:solidFill>
                <a:latin typeface="Arial"/>
              </a:rPr>
              <a:t>]</a:t>
            </a:r>
          </a:p>
        </p:txBody>
      </p:sp>
    </p:spTree>
    <p:extLst>
      <p:ext uri="{BB962C8B-B14F-4D97-AF65-F5344CB8AC3E}">
        <p14:creationId xmlns:p14="http://schemas.microsoft.com/office/powerpoint/2010/main" val="388854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F5947BB-B23D-46DB-ABEC-D425F3B9D25E}"/>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472F86E5-291D-4AB4-9E73-787D4E11DBAD}"/>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21" name="Picture 20" descr="A graph of a graph&#10;&#10;Description automatically generated with medium confidence">
            <a:extLst>
              <a:ext uri="{FF2B5EF4-FFF2-40B4-BE49-F238E27FC236}">
                <a16:creationId xmlns:a16="http://schemas.microsoft.com/office/drawing/2014/main" id="{D7A0AA3A-A800-4F1F-3FD0-EDAD14747BD6}"/>
              </a:ext>
            </a:extLst>
          </p:cNvPr>
          <p:cNvPicPr>
            <a:picLocks noChangeAspect="1"/>
          </p:cNvPicPr>
          <p:nvPr/>
        </p:nvPicPr>
        <p:blipFill>
          <a:blip r:embed="rId2"/>
          <a:stretch>
            <a:fillRect/>
          </a:stretch>
        </p:blipFill>
        <p:spPr>
          <a:xfrm>
            <a:off x="3048" y="842600"/>
            <a:ext cx="9906000" cy="5778951"/>
          </a:xfrm>
          <a:prstGeom prst="rect">
            <a:avLst/>
          </a:prstGeom>
        </p:spPr>
      </p:pic>
    </p:spTree>
    <p:extLst>
      <p:ext uri="{BB962C8B-B14F-4D97-AF65-F5344CB8AC3E}">
        <p14:creationId xmlns:p14="http://schemas.microsoft.com/office/powerpoint/2010/main" val="2818694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9" name="Picture 8" descr="A screenshot of a computer&#10;&#10;Description automatically generated">
            <a:extLst>
              <a:ext uri="{FF2B5EF4-FFF2-40B4-BE49-F238E27FC236}">
                <a16:creationId xmlns:a16="http://schemas.microsoft.com/office/drawing/2014/main" id="{08B9AB34-BFFB-4500-7D13-DEDDCE4C4685}"/>
              </a:ext>
            </a:extLst>
          </p:cNvPr>
          <p:cNvPicPr>
            <a:picLocks noChangeAspect="1"/>
          </p:cNvPicPr>
          <p:nvPr/>
        </p:nvPicPr>
        <p:blipFill>
          <a:blip r:embed="rId2"/>
          <a:stretch>
            <a:fillRect/>
          </a:stretch>
        </p:blipFill>
        <p:spPr>
          <a:xfrm>
            <a:off x="0" y="842600"/>
            <a:ext cx="9906000" cy="5778951"/>
          </a:xfrm>
          <a:prstGeom prst="rect">
            <a:avLst/>
          </a:prstGeom>
        </p:spPr>
      </p:pic>
    </p:spTree>
    <p:extLst>
      <p:ext uri="{BB962C8B-B14F-4D97-AF65-F5344CB8AC3E}">
        <p14:creationId xmlns:p14="http://schemas.microsoft.com/office/powerpoint/2010/main" val="746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and black lines&#10;&#10;Description automatically generated">
            <a:extLst>
              <a:ext uri="{FF2B5EF4-FFF2-40B4-BE49-F238E27FC236}">
                <a16:creationId xmlns:a16="http://schemas.microsoft.com/office/drawing/2014/main" id="{86FBD96E-1D4A-099A-2C28-CCAA548843AE}"/>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332554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squares&#10;&#10;Description automatically generated">
            <a:extLst>
              <a:ext uri="{FF2B5EF4-FFF2-40B4-BE49-F238E27FC236}">
                <a16:creationId xmlns:a16="http://schemas.microsoft.com/office/drawing/2014/main" id="{EF541923-A04F-8481-1521-A126E77B347E}"/>
              </a:ext>
            </a:extLst>
          </p:cNvPr>
          <p:cNvPicPr>
            <a:picLocks noGrp="1" noChangeAspect="1"/>
          </p:cNvPicPr>
          <p:nvPr>
            <p:ph sz="quarter" idx="17"/>
          </p:nvPr>
        </p:nvPicPr>
        <p:blipFill>
          <a:blip r:embed="rId2"/>
          <a:stretch>
            <a:fillRect/>
          </a:stretch>
        </p:blipFill>
        <p:spPr>
          <a:xfrm>
            <a:off x="0" y="842600"/>
            <a:ext cx="9903778" cy="5777656"/>
          </a:xfrm>
        </p:spPr>
      </p:pic>
    </p:spTree>
    <p:extLst>
      <p:ext uri="{BB962C8B-B14F-4D97-AF65-F5344CB8AC3E}">
        <p14:creationId xmlns:p14="http://schemas.microsoft.com/office/powerpoint/2010/main" val="1651265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squares&#10;&#10;Description automatically generated">
            <a:extLst>
              <a:ext uri="{FF2B5EF4-FFF2-40B4-BE49-F238E27FC236}">
                <a16:creationId xmlns:a16="http://schemas.microsoft.com/office/drawing/2014/main" id="{4234FD1F-E045-6F08-96A2-4B5A50762C8C}"/>
              </a:ext>
            </a:extLst>
          </p:cNvPr>
          <p:cNvPicPr>
            <a:picLocks noGrp="1" noChangeAspect="1"/>
          </p:cNvPicPr>
          <p:nvPr>
            <p:ph sz="quarter" idx="17"/>
          </p:nvPr>
        </p:nvPicPr>
        <p:blipFill>
          <a:blip r:embed="rId2"/>
          <a:stretch>
            <a:fillRect/>
          </a:stretch>
        </p:blipFill>
        <p:spPr>
          <a:xfrm>
            <a:off x="0" y="842600"/>
            <a:ext cx="9882879" cy="5765464"/>
          </a:xfrm>
        </p:spPr>
      </p:pic>
    </p:spTree>
    <p:extLst>
      <p:ext uri="{BB962C8B-B14F-4D97-AF65-F5344CB8AC3E}">
        <p14:creationId xmlns:p14="http://schemas.microsoft.com/office/powerpoint/2010/main" val="321156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6</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Limiting constraints of the ATC domain​</a:t>
            </a:r>
          </a:p>
          <a:p>
            <a:endParaRPr lang="hu-HU" dirty="0"/>
          </a:p>
        </p:txBody>
      </p:sp>
      <p:pic>
        <p:nvPicPr>
          <p:cNvPr id="11" name="Content Placeholder 10" descr="A graph with orange squares&#10;&#10;Description automatically generated">
            <a:extLst>
              <a:ext uri="{FF2B5EF4-FFF2-40B4-BE49-F238E27FC236}">
                <a16:creationId xmlns:a16="http://schemas.microsoft.com/office/drawing/2014/main" id="{59A903BC-3F5E-BF82-1A55-4C349D74E815}"/>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100228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4" name="Picture 13">
            <a:extLst>
              <a:ext uri="{FF2B5EF4-FFF2-40B4-BE49-F238E27FC236}">
                <a16:creationId xmlns:a16="http://schemas.microsoft.com/office/drawing/2014/main" id="{27674A05-7462-D281-2B1D-AC5F988352AD}"/>
              </a:ext>
            </a:extLst>
          </p:cNvPr>
          <p:cNvPicPr>
            <a:picLocks noChangeAspect="1"/>
          </p:cNvPicPr>
          <p:nvPr/>
        </p:nvPicPr>
        <p:blipFill>
          <a:blip r:embed="rId2"/>
          <a:stretch>
            <a:fillRect/>
          </a:stretch>
        </p:blipFill>
        <p:spPr>
          <a:xfrm>
            <a:off x="3875364" y="1124157"/>
            <a:ext cx="373412" cy="373412"/>
          </a:xfrm>
          <a:prstGeom prst="rect">
            <a:avLst/>
          </a:prstGeom>
        </p:spPr>
      </p:pic>
      <p:pic>
        <p:nvPicPr>
          <p:cNvPr id="16" name="Picture 15">
            <a:extLst>
              <a:ext uri="{FF2B5EF4-FFF2-40B4-BE49-F238E27FC236}">
                <a16:creationId xmlns:a16="http://schemas.microsoft.com/office/drawing/2014/main" id="{3990B4B0-9098-C8B7-70EE-0420CE6AD31E}"/>
              </a:ext>
            </a:extLst>
          </p:cNvPr>
          <p:cNvPicPr>
            <a:picLocks noChangeAspect="1"/>
          </p:cNvPicPr>
          <p:nvPr/>
        </p:nvPicPr>
        <p:blipFill>
          <a:blip r:embed="rId3"/>
          <a:stretch>
            <a:fillRect/>
          </a:stretch>
        </p:blipFill>
        <p:spPr>
          <a:xfrm>
            <a:off x="3844881" y="1018068"/>
            <a:ext cx="807790" cy="403895"/>
          </a:xfrm>
          <a:prstGeom prst="rect">
            <a:avLst/>
          </a:prstGeom>
        </p:spPr>
      </p:pic>
      <p:pic>
        <p:nvPicPr>
          <p:cNvPr id="20" name="Picture 19">
            <a:extLst>
              <a:ext uri="{FF2B5EF4-FFF2-40B4-BE49-F238E27FC236}">
                <a16:creationId xmlns:a16="http://schemas.microsoft.com/office/drawing/2014/main" id="{7C9184DD-058A-9F9B-CF4D-08FF72093E2A}"/>
              </a:ext>
            </a:extLst>
          </p:cNvPr>
          <p:cNvPicPr>
            <a:picLocks noChangeAspect="1"/>
          </p:cNvPicPr>
          <p:nvPr/>
        </p:nvPicPr>
        <p:blipFill>
          <a:blip r:embed="rId4"/>
          <a:stretch>
            <a:fillRect/>
          </a:stretch>
        </p:blipFill>
        <p:spPr>
          <a:xfrm>
            <a:off x="1067361" y="842600"/>
            <a:ext cx="7731877" cy="5983689"/>
          </a:xfrm>
          <a:prstGeom prst="rect">
            <a:avLst/>
          </a:prstGeom>
        </p:spPr>
      </p:pic>
    </p:spTree>
    <p:extLst>
      <p:ext uri="{BB962C8B-B14F-4D97-AF65-F5344CB8AC3E}">
        <p14:creationId xmlns:p14="http://schemas.microsoft.com/office/powerpoint/2010/main" val="4158537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9" name="Picture 8" descr="A screen shot of a graph&#10;&#10;Description automatically generated">
            <a:extLst>
              <a:ext uri="{FF2B5EF4-FFF2-40B4-BE49-F238E27FC236}">
                <a16:creationId xmlns:a16="http://schemas.microsoft.com/office/drawing/2014/main" id="{08C1AFBD-175A-3C91-1193-A897BAD3D2AC}"/>
              </a:ext>
            </a:extLst>
          </p:cNvPr>
          <p:cNvPicPr>
            <a:picLocks noChangeAspect="1"/>
          </p:cNvPicPr>
          <p:nvPr/>
        </p:nvPicPr>
        <p:blipFill>
          <a:blip r:embed="rId2"/>
          <a:stretch>
            <a:fillRect/>
          </a:stretch>
        </p:blipFill>
        <p:spPr>
          <a:xfrm>
            <a:off x="0" y="842600"/>
            <a:ext cx="9906000" cy="5778951"/>
          </a:xfrm>
          <a:prstGeom prst="rect">
            <a:avLst/>
          </a:prstGeom>
        </p:spPr>
      </p:pic>
    </p:spTree>
    <p:extLst>
      <p:ext uri="{BB962C8B-B14F-4D97-AF65-F5344CB8AC3E}">
        <p14:creationId xmlns:p14="http://schemas.microsoft.com/office/powerpoint/2010/main" val="2340554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345D4-B469-008F-B982-F5ACB4DF4105}"/>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E7E460BA-933F-0819-4A22-41F5E254937B}"/>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BB5C7C0A-A92B-E8BE-9F52-9CAAF0A069B1}"/>
              </a:ext>
            </a:extLst>
          </p:cNvPr>
          <p:cNvSpPr>
            <a:spLocks noGrp="1"/>
          </p:cNvSpPr>
          <p:nvPr>
            <p:ph type="body" sz="quarter" idx="16"/>
          </p:nvPr>
        </p:nvSpPr>
        <p:spPr/>
        <p:txBody>
          <a:bodyPr/>
          <a:lstStyle/>
          <a:p>
            <a:r>
              <a:rPr lang="en-US" dirty="0"/>
              <a:t>Most often pre-solved CNECs​</a:t>
            </a:r>
          </a:p>
          <a:p>
            <a:endParaRPr lang="hu-HU" dirty="0"/>
          </a:p>
        </p:txBody>
      </p:sp>
      <p:pic>
        <p:nvPicPr>
          <p:cNvPr id="9" name="Picture 8" descr="A graph of a graph&#10;&#10;Description automatically generated with medium confidence">
            <a:extLst>
              <a:ext uri="{FF2B5EF4-FFF2-40B4-BE49-F238E27FC236}">
                <a16:creationId xmlns:a16="http://schemas.microsoft.com/office/drawing/2014/main" id="{59A9F359-90E7-A5F0-EF17-D939C5B53DF6}"/>
              </a:ext>
            </a:extLst>
          </p:cNvPr>
          <p:cNvPicPr>
            <a:picLocks noChangeAspect="1"/>
          </p:cNvPicPr>
          <p:nvPr/>
        </p:nvPicPr>
        <p:blipFill>
          <a:blip r:embed="rId2"/>
          <a:stretch>
            <a:fillRect/>
          </a:stretch>
        </p:blipFill>
        <p:spPr>
          <a:xfrm>
            <a:off x="0" y="842600"/>
            <a:ext cx="9906000" cy="5778951"/>
          </a:xfrm>
          <a:prstGeom prst="rect">
            <a:avLst/>
          </a:prstGeom>
        </p:spPr>
      </p:pic>
    </p:spTree>
    <p:extLst>
      <p:ext uri="{BB962C8B-B14F-4D97-AF65-F5344CB8AC3E}">
        <p14:creationId xmlns:p14="http://schemas.microsoft.com/office/powerpoint/2010/main" val="2951513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9" name="Picture 8" descr="A graph with red lines&#10;&#10;Description automatically generated">
            <a:extLst>
              <a:ext uri="{FF2B5EF4-FFF2-40B4-BE49-F238E27FC236}">
                <a16:creationId xmlns:a16="http://schemas.microsoft.com/office/drawing/2014/main" id="{114FB240-E82F-E122-3CBC-6A645A01A231}"/>
              </a:ext>
            </a:extLst>
          </p:cNvPr>
          <p:cNvPicPr>
            <a:picLocks noChangeAspect="1"/>
          </p:cNvPicPr>
          <p:nvPr/>
        </p:nvPicPr>
        <p:blipFill>
          <a:blip r:embed="rId2"/>
          <a:stretch>
            <a:fillRect/>
          </a:stretch>
        </p:blipFill>
        <p:spPr>
          <a:xfrm>
            <a:off x="0" y="842600"/>
            <a:ext cx="9906000" cy="5778951"/>
          </a:xfrm>
          <a:prstGeom prst="rect">
            <a:avLst/>
          </a:prstGeom>
        </p:spPr>
      </p:pic>
    </p:spTree>
    <p:extLst>
      <p:ext uri="{BB962C8B-B14F-4D97-AF65-F5344CB8AC3E}">
        <p14:creationId xmlns:p14="http://schemas.microsoft.com/office/powerpoint/2010/main" val="225030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dirty="0">
                <a:ln>
                  <a:noFill/>
                </a:ln>
                <a:solidFill>
                  <a:srgbClr val="3366FF"/>
                </a:solidFill>
                <a:effectLst/>
                <a:uLnTx/>
                <a:uFillTx/>
                <a:latin typeface="Arial"/>
                <a:ea typeface="Arial Unicode MS" panose="020B0604020202020204" pitchFamily="34" charset="-128"/>
                <a:cs typeface="Arial" panose="020B0604020202020204" pitchFamily="34" charset="0"/>
              </a:rPr>
              <a:t>Overview of parallel run KPIs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5316350"/>
          </a:xfrm>
        </p:spPr>
        <p:txBody>
          <a:bodyPr/>
          <a:lstStyle/>
          <a:p>
            <a:pPr>
              <a:defRPr/>
            </a:pPr>
            <a:r>
              <a:rPr lang="en-US" dirty="0">
                <a:latin typeface="Arial"/>
              </a:rPr>
              <a:t>ATC related KPIs</a:t>
            </a:r>
          </a:p>
          <a:p>
            <a:pPr marL="508000" lvl="2" indent="-228600" fontAlgn="ctr">
              <a:buAutoNum type="arabicPeriod"/>
            </a:pPr>
            <a:r>
              <a:rPr lang="en-US" dirty="0"/>
              <a:t>Duration curve of Core oriented bidding zone borders with simultaneous zero (or negative) ID ATCs​</a:t>
            </a:r>
          </a:p>
          <a:p>
            <a:pPr marL="508000" lvl="2" indent="-228600" fontAlgn="ctr">
              <a:buAutoNum type="arabicPeriod"/>
            </a:pPr>
            <a:r>
              <a:rPr lang="en-US" dirty="0"/>
              <a:t>Frequency of zero </a:t>
            </a:r>
            <a:r>
              <a:rPr lang="sk-SK" dirty="0"/>
              <a:t>and </a:t>
            </a:r>
            <a:r>
              <a:rPr lang="en-US" dirty="0"/>
              <a:t>negative ID ATCs by oriented Core bidding zone border, and Core average​</a:t>
            </a:r>
          </a:p>
          <a:p>
            <a:pPr marL="508000" lvl="2" indent="-228600" fontAlgn="ctr">
              <a:buAutoNum type="arabicPeriod"/>
            </a:pPr>
            <a:r>
              <a:rPr lang="en-US" dirty="0"/>
              <a:t>Frequency of isolated BZs of zero (or negative) ID ATCs in import, export and both directions​</a:t>
            </a:r>
          </a:p>
          <a:p>
            <a:pPr marL="508000" lvl="2" indent="-228600" fontAlgn="ctr">
              <a:buFont typeface="Wingdings" panose="05000000000000000000" pitchFamily="2" charset="2"/>
              <a:buAutoNum type="arabicPeriod"/>
            </a:pPr>
            <a:r>
              <a:rPr lang="en-US" dirty="0"/>
              <a:t>Mean positive ID ATCs by oriented Core bidding zone border, and Core average​</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TSOs’ adjustment after validation</a:t>
            </a:r>
          </a:p>
          <a:p>
            <a:pPr marL="508000" lvl="2" indent="-228600" fontAlgn="ctr">
              <a:buFont typeface="+mj-lt"/>
              <a:buAutoNum type="arabicPeriod" startAt="5"/>
            </a:pPr>
            <a:r>
              <a:rPr lang="en-US" dirty="0"/>
              <a:t>Share of MTUs with intervention per TSO</a:t>
            </a:r>
          </a:p>
          <a:p>
            <a:pPr marL="279400" lvl="2" indent="0" fontAlgn="ctr">
              <a:buNone/>
            </a:pPr>
            <a:endParaRPr lang="en-US" sz="1100" dirty="0">
              <a:solidFill>
                <a:srgbClr val="3366FF"/>
              </a:solidFill>
              <a:latin typeface="Arial Unicode MS" charset="0"/>
              <a:ea typeface="ＭＳ Ｐゴシック" charset="0"/>
            </a:endParaRPr>
          </a:p>
          <a:p>
            <a:pPr marL="0" lvl="2" indent="0">
              <a:buSzPct val="100000"/>
              <a:buNone/>
              <a:defRPr/>
            </a:pPr>
            <a:r>
              <a:rPr lang="en-US" sz="1400" dirty="0">
                <a:solidFill>
                  <a:srgbClr val="3366FF"/>
                </a:solidFill>
                <a:latin typeface="Arial"/>
              </a:rPr>
              <a:t>Limiting elements</a:t>
            </a:r>
          </a:p>
          <a:p>
            <a:pPr marL="508000" lvl="2" indent="-228600" fontAlgn="ctr">
              <a:buFont typeface="+mj-lt"/>
              <a:buAutoNum type="arabicPeriod" startAt="6"/>
            </a:pPr>
            <a:r>
              <a:rPr lang="en-US" dirty="0"/>
              <a:t>Limiting constraints of the ATC domain​</a:t>
            </a:r>
          </a:p>
          <a:p>
            <a:pPr marL="508000" lvl="2" indent="-228600" fontAlgn="ctr">
              <a:buFont typeface="+mj-lt"/>
              <a:buAutoNum type="arabicPeriod" startAt="6"/>
            </a:pPr>
            <a:r>
              <a:rPr lang="en-US" dirty="0">
                <a:ea typeface="Arial Unicode MS"/>
                <a:cs typeface="Arial"/>
              </a:rPr>
              <a:t>Most often pre-solved CNECs​</a:t>
            </a:r>
            <a:endParaRPr lang="sk-SK" dirty="0">
              <a:ea typeface="Arial Unicode MS"/>
              <a:cs typeface="Arial"/>
            </a:endParaRPr>
          </a:p>
          <a:p>
            <a:pPr marL="508000" lvl="2" indent="-228600" fontAlgn="ctr">
              <a:buFont typeface="+mj-lt"/>
              <a:buAutoNum type="arabicPeriod" startAt="6"/>
            </a:pPr>
            <a:endParaRPr lang="sk-SK" dirty="0">
              <a:ea typeface="Arial Unicode MS"/>
              <a:cs typeface="Arial"/>
            </a:endParaRPr>
          </a:p>
          <a:p>
            <a:pPr marL="0" lvl="2" indent="0">
              <a:buSzPct val="100000"/>
              <a:buNone/>
              <a:defRPr/>
            </a:pPr>
            <a:r>
              <a:rPr lang="en-US" sz="1400" dirty="0">
                <a:solidFill>
                  <a:srgbClr val="3366FF"/>
                </a:solidFill>
                <a:latin typeface="Arial"/>
              </a:rPr>
              <a:t>Net positions</a:t>
            </a:r>
          </a:p>
          <a:p>
            <a:pPr marL="508000" lvl="2" indent="-228600" fontAlgn="ctr">
              <a:buFont typeface="+mj-lt"/>
              <a:buAutoNum type="arabicPeriod" startAt="8"/>
            </a:pPr>
            <a:r>
              <a:rPr lang="en-US" dirty="0"/>
              <a:t>Min/Max Net Positions​</a:t>
            </a:r>
            <a:endParaRPr lang="sk-SK" dirty="0"/>
          </a:p>
          <a:p>
            <a:pPr marL="768350" lvl="3" indent="-228600" fontAlgn="ctr">
              <a:buSzPct val="70000"/>
              <a:buFont typeface="+mj-lt"/>
              <a:buAutoNum type="alphaLcParenR"/>
            </a:pPr>
            <a:r>
              <a:rPr lang="en-US" dirty="0"/>
              <a:t>Based on final FB domain</a:t>
            </a:r>
          </a:p>
          <a:p>
            <a:pPr marL="768350" lvl="3" indent="-228600" fontAlgn="ctr">
              <a:buSzPct val="70000"/>
              <a:buFont typeface="+mj-lt"/>
              <a:buAutoNum type="alphaLcParenR"/>
            </a:pPr>
            <a:r>
              <a:rPr lang="en-US" dirty="0"/>
              <a:t>Based on final ID ATC</a:t>
            </a:r>
          </a:p>
        </p:txBody>
      </p:sp>
    </p:spTree>
    <p:extLst>
      <p:ext uri="{BB962C8B-B14F-4D97-AF65-F5344CB8AC3E}">
        <p14:creationId xmlns:p14="http://schemas.microsoft.com/office/powerpoint/2010/main" val="303584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7" name="Content Placeholder 6">
            <a:extLst>
              <a:ext uri="{FF2B5EF4-FFF2-40B4-BE49-F238E27FC236}">
                <a16:creationId xmlns:a16="http://schemas.microsoft.com/office/drawing/2014/main" id="{ACBDB4FE-E235-16E1-0ABC-FDE1180BED48}"/>
              </a:ext>
            </a:extLst>
          </p:cNvPr>
          <p:cNvSpPr>
            <a:spLocks noGrp="1"/>
          </p:cNvSpPr>
          <p:nvPr>
            <p:ph sz="quarter" idx="17"/>
          </p:nvPr>
        </p:nvSpPr>
        <p:spPr/>
        <p:txBody>
          <a:bodyPr/>
          <a:lstStyle/>
          <a:p>
            <a:endParaRPr lang="en-GB"/>
          </a:p>
        </p:txBody>
      </p:sp>
      <p:pic>
        <p:nvPicPr>
          <p:cNvPr id="9" name="Picture 8">
            <a:extLst>
              <a:ext uri="{FF2B5EF4-FFF2-40B4-BE49-F238E27FC236}">
                <a16:creationId xmlns:a16="http://schemas.microsoft.com/office/drawing/2014/main" id="{69E1069D-8152-C6A7-4986-904639C4D5B9}"/>
              </a:ext>
            </a:extLst>
          </p:cNvPr>
          <p:cNvPicPr>
            <a:picLocks noChangeAspect="1"/>
          </p:cNvPicPr>
          <p:nvPr/>
        </p:nvPicPr>
        <p:blipFill>
          <a:blip r:embed="rId2"/>
          <a:stretch>
            <a:fillRect/>
          </a:stretch>
        </p:blipFill>
        <p:spPr>
          <a:xfrm>
            <a:off x="0" y="962266"/>
            <a:ext cx="9906000" cy="5695468"/>
          </a:xfrm>
          <a:prstGeom prst="rect">
            <a:avLst/>
          </a:prstGeom>
        </p:spPr>
      </p:pic>
    </p:spTree>
    <p:extLst>
      <p:ext uri="{BB962C8B-B14F-4D97-AF65-F5344CB8AC3E}">
        <p14:creationId xmlns:p14="http://schemas.microsoft.com/office/powerpoint/2010/main" val="321700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7" name="Content Placeholder 6">
            <a:extLst>
              <a:ext uri="{FF2B5EF4-FFF2-40B4-BE49-F238E27FC236}">
                <a16:creationId xmlns:a16="http://schemas.microsoft.com/office/drawing/2014/main" id="{EE763003-E36D-18DC-00BE-40DB911A3169}"/>
              </a:ext>
            </a:extLst>
          </p:cNvPr>
          <p:cNvSpPr>
            <a:spLocks noGrp="1"/>
          </p:cNvSpPr>
          <p:nvPr>
            <p:ph sz="quarter" idx="17"/>
          </p:nvPr>
        </p:nvSpPr>
        <p:spPr/>
        <p:txBody>
          <a:bodyPr/>
          <a:lstStyle/>
          <a:p>
            <a:endParaRPr lang="en-GB"/>
          </a:p>
        </p:txBody>
      </p:sp>
      <p:pic>
        <p:nvPicPr>
          <p:cNvPr id="9" name="Picture 8">
            <a:extLst>
              <a:ext uri="{FF2B5EF4-FFF2-40B4-BE49-F238E27FC236}">
                <a16:creationId xmlns:a16="http://schemas.microsoft.com/office/drawing/2014/main" id="{69CF0D87-24FF-57AB-F9D5-6072C835CBC5}"/>
              </a:ext>
            </a:extLst>
          </p:cNvPr>
          <p:cNvPicPr>
            <a:picLocks noChangeAspect="1"/>
          </p:cNvPicPr>
          <p:nvPr/>
        </p:nvPicPr>
        <p:blipFill>
          <a:blip r:embed="rId2"/>
          <a:stretch>
            <a:fillRect/>
          </a:stretch>
        </p:blipFill>
        <p:spPr>
          <a:xfrm>
            <a:off x="0" y="1080000"/>
            <a:ext cx="9906000" cy="5694816"/>
          </a:xfrm>
          <a:prstGeom prst="rect">
            <a:avLst/>
          </a:prstGeom>
        </p:spPr>
      </p:pic>
    </p:spTree>
    <p:extLst>
      <p:ext uri="{BB962C8B-B14F-4D97-AF65-F5344CB8AC3E}">
        <p14:creationId xmlns:p14="http://schemas.microsoft.com/office/powerpoint/2010/main" val="3072431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7" name="Content Placeholder 6">
            <a:extLst>
              <a:ext uri="{FF2B5EF4-FFF2-40B4-BE49-F238E27FC236}">
                <a16:creationId xmlns:a16="http://schemas.microsoft.com/office/drawing/2014/main" id="{7E4064DB-DC47-75E9-D649-87FA7B6CF817}"/>
              </a:ext>
            </a:extLst>
          </p:cNvPr>
          <p:cNvSpPr>
            <a:spLocks noGrp="1"/>
          </p:cNvSpPr>
          <p:nvPr>
            <p:ph sz="quarter" idx="17"/>
          </p:nvPr>
        </p:nvSpPr>
        <p:spPr/>
        <p:txBody>
          <a:bodyPr/>
          <a:lstStyle/>
          <a:p>
            <a:endParaRPr lang="en-GB"/>
          </a:p>
        </p:txBody>
      </p:sp>
      <p:pic>
        <p:nvPicPr>
          <p:cNvPr id="9" name="Picture 8">
            <a:extLst>
              <a:ext uri="{FF2B5EF4-FFF2-40B4-BE49-F238E27FC236}">
                <a16:creationId xmlns:a16="http://schemas.microsoft.com/office/drawing/2014/main" id="{75D465B9-8691-F68D-0CAE-911381C67B36}"/>
              </a:ext>
            </a:extLst>
          </p:cNvPr>
          <p:cNvPicPr>
            <a:picLocks noChangeAspect="1"/>
          </p:cNvPicPr>
          <p:nvPr/>
        </p:nvPicPr>
        <p:blipFill>
          <a:blip r:embed="rId2"/>
          <a:stretch>
            <a:fillRect/>
          </a:stretch>
        </p:blipFill>
        <p:spPr>
          <a:xfrm>
            <a:off x="0" y="1072877"/>
            <a:ext cx="9906000" cy="5677123"/>
          </a:xfrm>
          <a:prstGeom prst="rect">
            <a:avLst/>
          </a:prstGeom>
        </p:spPr>
      </p:pic>
    </p:spTree>
    <p:extLst>
      <p:ext uri="{BB962C8B-B14F-4D97-AF65-F5344CB8AC3E}">
        <p14:creationId xmlns:p14="http://schemas.microsoft.com/office/powerpoint/2010/main" val="2148890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sp>
        <p:nvSpPr>
          <p:cNvPr id="7" name="Content Placeholder 6">
            <a:extLst>
              <a:ext uri="{FF2B5EF4-FFF2-40B4-BE49-F238E27FC236}">
                <a16:creationId xmlns:a16="http://schemas.microsoft.com/office/drawing/2014/main" id="{5AF662DB-754E-E4EB-648E-F9A9194235F9}"/>
              </a:ext>
            </a:extLst>
          </p:cNvPr>
          <p:cNvSpPr>
            <a:spLocks noGrp="1"/>
          </p:cNvSpPr>
          <p:nvPr>
            <p:ph sz="quarter" idx="17"/>
          </p:nvPr>
        </p:nvSpPr>
        <p:spPr/>
        <p:txBody>
          <a:bodyPr/>
          <a:lstStyle/>
          <a:p>
            <a:endParaRPr lang="en-GB"/>
          </a:p>
        </p:txBody>
      </p:sp>
      <p:pic>
        <p:nvPicPr>
          <p:cNvPr id="9" name="Picture 8">
            <a:extLst>
              <a:ext uri="{FF2B5EF4-FFF2-40B4-BE49-F238E27FC236}">
                <a16:creationId xmlns:a16="http://schemas.microsoft.com/office/drawing/2014/main" id="{09611E9F-1F6F-E508-5A99-85BC1208F455}"/>
              </a:ext>
            </a:extLst>
          </p:cNvPr>
          <p:cNvPicPr>
            <a:picLocks noChangeAspect="1"/>
          </p:cNvPicPr>
          <p:nvPr/>
        </p:nvPicPr>
        <p:blipFill>
          <a:blip r:embed="rId2"/>
          <a:stretch>
            <a:fillRect/>
          </a:stretch>
        </p:blipFill>
        <p:spPr>
          <a:xfrm>
            <a:off x="0" y="989902"/>
            <a:ext cx="9906000" cy="5640196"/>
          </a:xfrm>
          <a:prstGeom prst="rect">
            <a:avLst/>
          </a:prstGeom>
        </p:spPr>
      </p:pic>
    </p:spTree>
    <p:extLst>
      <p:ext uri="{BB962C8B-B14F-4D97-AF65-F5344CB8AC3E}">
        <p14:creationId xmlns:p14="http://schemas.microsoft.com/office/powerpoint/2010/main" val="1801015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screenshot of a computer&#10;&#10;Description automatically generated">
            <a:extLst>
              <a:ext uri="{FF2B5EF4-FFF2-40B4-BE49-F238E27FC236}">
                <a16:creationId xmlns:a16="http://schemas.microsoft.com/office/drawing/2014/main" id="{2E621247-49E2-0031-8483-D10A63544C4C}"/>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4132933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graph with red squares&#10;&#10;Description automatically generated">
            <a:extLst>
              <a:ext uri="{FF2B5EF4-FFF2-40B4-BE49-F238E27FC236}">
                <a16:creationId xmlns:a16="http://schemas.microsoft.com/office/drawing/2014/main" id="{E97C9329-CCC6-02BD-2E35-B3A76BFE0F3A}"/>
              </a:ext>
            </a:extLst>
          </p:cNvPr>
          <p:cNvPicPr>
            <a:picLocks noGrp="1" noChangeAspect="1"/>
          </p:cNvPicPr>
          <p:nvPr>
            <p:ph sz="quarter" idx="17"/>
          </p:nvPr>
        </p:nvPicPr>
        <p:blipFill>
          <a:blip r:embed="rId2"/>
          <a:stretch>
            <a:fillRect/>
          </a:stretch>
        </p:blipFill>
        <p:spPr>
          <a:xfrm>
            <a:off x="0" y="842600"/>
            <a:ext cx="9802368" cy="5718495"/>
          </a:xfrm>
        </p:spPr>
      </p:pic>
    </p:spTree>
    <p:extLst>
      <p:ext uri="{BB962C8B-B14F-4D97-AF65-F5344CB8AC3E}">
        <p14:creationId xmlns:p14="http://schemas.microsoft.com/office/powerpoint/2010/main" val="1119011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graph of a graph&#10;&#10;Description automatically generated with medium confidence">
            <a:extLst>
              <a:ext uri="{FF2B5EF4-FFF2-40B4-BE49-F238E27FC236}">
                <a16:creationId xmlns:a16="http://schemas.microsoft.com/office/drawing/2014/main" id="{3B6FF25F-C306-D417-4996-8C765040FFDB}"/>
              </a:ext>
            </a:extLst>
          </p:cNvPr>
          <p:cNvPicPr>
            <a:picLocks noGrp="1" noChangeAspect="1"/>
          </p:cNvPicPr>
          <p:nvPr>
            <p:ph sz="quarter" idx="17"/>
          </p:nvPr>
        </p:nvPicPr>
        <p:blipFill>
          <a:blip r:embed="rId2"/>
          <a:stretch>
            <a:fillRect/>
          </a:stretch>
        </p:blipFill>
        <p:spPr>
          <a:xfrm>
            <a:off x="0" y="825500"/>
            <a:ext cx="9906000" cy="5778952"/>
          </a:xfrm>
        </p:spPr>
      </p:pic>
    </p:spTree>
    <p:extLst>
      <p:ext uri="{BB962C8B-B14F-4D97-AF65-F5344CB8AC3E}">
        <p14:creationId xmlns:p14="http://schemas.microsoft.com/office/powerpoint/2010/main" val="4069257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graph of a graph&#10;&#10;Description automatically generated with medium confidence">
            <a:extLst>
              <a:ext uri="{FF2B5EF4-FFF2-40B4-BE49-F238E27FC236}">
                <a16:creationId xmlns:a16="http://schemas.microsoft.com/office/drawing/2014/main" id="{9A991A5C-8B19-D447-3403-0745AFDF7059}"/>
              </a:ext>
            </a:extLst>
          </p:cNvPr>
          <p:cNvPicPr>
            <a:picLocks noGrp="1" noChangeAspect="1"/>
          </p:cNvPicPr>
          <p:nvPr>
            <p:ph sz="quarter" idx="17"/>
          </p:nvPr>
        </p:nvPicPr>
        <p:blipFill>
          <a:blip r:embed="rId2"/>
          <a:stretch>
            <a:fillRect/>
          </a:stretch>
        </p:blipFill>
        <p:spPr>
          <a:xfrm>
            <a:off x="0" y="842600"/>
            <a:ext cx="9903778" cy="5777656"/>
          </a:xfrm>
        </p:spPr>
      </p:pic>
    </p:spTree>
    <p:extLst>
      <p:ext uri="{BB962C8B-B14F-4D97-AF65-F5344CB8AC3E}">
        <p14:creationId xmlns:p14="http://schemas.microsoft.com/office/powerpoint/2010/main" val="2934910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graph with red lines&#10;&#10;Description automatically generated">
            <a:extLst>
              <a:ext uri="{FF2B5EF4-FFF2-40B4-BE49-F238E27FC236}">
                <a16:creationId xmlns:a16="http://schemas.microsoft.com/office/drawing/2014/main" id="{6F888A5C-2B56-4801-EE13-14BB5A774CA5}"/>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2659470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en-US" dirty="0"/>
              <a:t>Most often pre-solved CNECs​</a:t>
            </a:r>
          </a:p>
          <a:p>
            <a:endParaRPr lang="hu-HU" dirty="0"/>
          </a:p>
        </p:txBody>
      </p:sp>
      <p:pic>
        <p:nvPicPr>
          <p:cNvPr id="11" name="Content Placeholder 10" descr="A graph of a graph&#10;&#10;Description automatically generated with medium confidence">
            <a:extLst>
              <a:ext uri="{FF2B5EF4-FFF2-40B4-BE49-F238E27FC236}">
                <a16:creationId xmlns:a16="http://schemas.microsoft.com/office/drawing/2014/main" id="{135E8D3A-4846-95DB-B101-C214070BDC3B}"/>
              </a:ext>
            </a:extLst>
          </p:cNvPr>
          <p:cNvPicPr>
            <a:picLocks noGrp="1" noChangeAspect="1"/>
          </p:cNvPicPr>
          <p:nvPr>
            <p:ph sz="quarter" idx="17"/>
          </p:nvPr>
        </p:nvPicPr>
        <p:blipFill>
          <a:blip r:embed="rId2"/>
          <a:stretch>
            <a:fillRect/>
          </a:stretch>
        </p:blipFill>
        <p:spPr>
          <a:xfrm>
            <a:off x="0" y="825500"/>
            <a:ext cx="9891292" cy="5770372"/>
          </a:xfrm>
        </p:spPr>
      </p:pic>
    </p:spTree>
    <p:extLst>
      <p:ext uri="{BB962C8B-B14F-4D97-AF65-F5344CB8AC3E}">
        <p14:creationId xmlns:p14="http://schemas.microsoft.com/office/powerpoint/2010/main" val="226383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Reporting period and limitations</a:t>
            </a:r>
          </a:p>
        </p:txBody>
      </p:sp>
      <p:sp>
        <p:nvSpPr>
          <p:cNvPr id="4" name="Content Placeholder 3">
            <a:extLst>
              <a:ext uri="{FF2B5EF4-FFF2-40B4-BE49-F238E27FC236}">
                <a16:creationId xmlns:a16="http://schemas.microsoft.com/office/drawing/2014/main" id="{47ED7675-6667-D24B-91BC-481190D00DC0}"/>
              </a:ext>
            </a:extLst>
          </p:cNvPr>
          <p:cNvSpPr>
            <a:spLocks noGrp="1"/>
          </p:cNvSpPr>
          <p:nvPr>
            <p:ph sz="quarter" idx="17"/>
          </p:nvPr>
        </p:nvSpPr>
        <p:spPr>
          <a:xfrm>
            <a:off x="540000" y="1080000"/>
            <a:ext cx="9000000" cy="4320000"/>
          </a:xfrm>
        </p:spPr>
        <p:txBody>
          <a:bodyPr vert="horz" lIns="91440" tIns="45720" rIns="91440" bIns="45720" rtlCol="0" anchor="t">
            <a:noAutofit/>
          </a:bodyPr>
          <a:lstStyle/>
          <a:p>
            <a:pPr lvl="0"/>
            <a:r>
              <a:rPr lang="en-US" dirty="0"/>
              <a:t>Reporting period</a:t>
            </a:r>
          </a:p>
          <a:p>
            <a:pPr lvl="1"/>
            <a:r>
              <a:rPr lang="en-US" dirty="0"/>
              <a:t>This KPI report covers three months (June – August) of IDCC ext//run in Core region, i.e. period 01/06/2023 – 31/08/2023.</a:t>
            </a:r>
          </a:p>
          <a:p>
            <a:pPr lvl="1"/>
            <a:r>
              <a:rPr lang="en-US" dirty="0"/>
              <a:t>Business days 22/07/2023, 23/07/2023 and 24/07/2023 are excluded from the report since wrong FRM values were send to the IDCC process by TTN. </a:t>
            </a:r>
          </a:p>
          <a:p>
            <a:pPr lvl="1"/>
            <a:r>
              <a:rPr lang="en-US" dirty="0"/>
              <a:t>As a result, KPI report contains results of 89 business days.</a:t>
            </a:r>
          </a:p>
          <a:p>
            <a:pPr lvl="1"/>
            <a:endParaRPr lang="en-US">
              <a:ea typeface="Arial Unicode MS"/>
              <a:cs typeface="Arial"/>
            </a:endParaRPr>
          </a:p>
        </p:txBody>
      </p:sp>
    </p:spTree>
    <p:extLst>
      <p:ext uri="{BB962C8B-B14F-4D97-AF65-F5344CB8AC3E}">
        <p14:creationId xmlns:p14="http://schemas.microsoft.com/office/powerpoint/2010/main" val="1942404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C569D-C115-AA97-B9BB-4B4E76FD741A}"/>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2FBD1B98-D0F7-665A-D2C4-B6747E34FA34}"/>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FFAD4EBF-D0CE-C6C3-89E8-A4EB1E29C20F}"/>
              </a:ext>
            </a:extLst>
          </p:cNvPr>
          <p:cNvSpPr>
            <a:spLocks noGrp="1"/>
          </p:cNvSpPr>
          <p:nvPr>
            <p:ph type="body" sz="quarter" idx="16"/>
          </p:nvPr>
        </p:nvSpPr>
        <p:spPr/>
        <p:txBody>
          <a:bodyPr/>
          <a:lstStyle/>
          <a:p>
            <a:r>
              <a:rPr lang="en-US" dirty="0"/>
              <a:t>Most often pre-solved CNECs​</a:t>
            </a:r>
          </a:p>
          <a:p>
            <a:endParaRPr lang="hu-HU" dirty="0"/>
          </a:p>
        </p:txBody>
      </p:sp>
      <p:pic>
        <p:nvPicPr>
          <p:cNvPr id="13" name="Content Placeholder 12" descr="A graph of a graph&#10;&#10;Description automatically generated with medium confidence">
            <a:extLst>
              <a:ext uri="{FF2B5EF4-FFF2-40B4-BE49-F238E27FC236}">
                <a16:creationId xmlns:a16="http://schemas.microsoft.com/office/drawing/2014/main" id="{2EA31C5A-02FA-FFBA-547B-0C4F11DC9CA9}"/>
              </a:ext>
            </a:extLst>
          </p:cNvPr>
          <p:cNvPicPr>
            <a:picLocks noGrp="1" noChangeAspect="1"/>
          </p:cNvPicPr>
          <p:nvPr>
            <p:ph sz="quarter" idx="17"/>
          </p:nvPr>
        </p:nvPicPr>
        <p:blipFill>
          <a:blip r:embed="rId2"/>
          <a:stretch>
            <a:fillRect/>
          </a:stretch>
        </p:blipFill>
        <p:spPr>
          <a:xfrm>
            <a:off x="0" y="842600"/>
            <a:ext cx="9906000" cy="5778952"/>
          </a:xfrm>
        </p:spPr>
      </p:pic>
    </p:spTree>
    <p:extLst>
      <p:ext uri="{BB962C8B-B14F-4D97-AF65-F5344CB8AC3E}">
        <p14:creationId xmlns:p14="http://schemas.microsoft.com/office/powerpoint/2010/main" val="404114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42D1-F272-99EA-AC79-547730938086}"/>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58E2A82-0049-A2B0-BC66-7401FA41920F}"/>
              </a:ext>
            </a:extLst>
          </p:cNvPr>
          <p:cNvSpPr>
            <a:spLocks noGrp="1"/>
          </p:cNvSpPr>
          <p:nvPr>
            <p:ph type="title"/>
          </p:nvPr>
        </p:nvSpPr>
        <p:spPr/>
        <p:txBody>
          <a:bodyPr/>
          <a:lstStyle/>
          <a:p>
            <a:r>
              <a:rPr lang="en-US" dirty="0"/>
              <a:t>KPI</a:t>
            </a:r>
            <a:r>
              <a:rPr lang="sk-SK" dirty="0"/>
              <a:t> </a:t>
            </a:r>
            <a:r>
              <a:rPr lang="en-GB" dirty="0"/>
              <a:t>7</a:t>
            </a:r>
            <a:endParaRPr lang="hu-HU" dirty="0"/>
          </a:p>
        </p:txBody>
      </p:sp>
      <p:sp>
        <p:nvSpPr>
          <p:cNvPr id="3" name="Szöveg helye 2">
            <a:extLst>
              <a:ext uri="{FF2B5EF4-FFF2-40B4-BE49-F238E27FC236}">
                <a16:creationId xmlns:a16="http://schemas.microsoft.com/office/drawing/2014/main" id="{075E4F51-D3B5-8C3B-8272-439E3D765B48}"/>
              </a:ext>
            </a:extLst>
          </p:cNvPr>
          <p:cNvSpPr>
            <a:spLocks noGrp="1"/>
          </p:cNvSpPr>
          <p:nvPr>
            <p:ph type="body" sz="quarter" idx="16"/>
          </p:nvPr>
        </p:nvSpPr>
        <p:spPr/>
        <p:txBody>
          <a:bodyPr/>
          <a:lstStyle/>
          <a:p>
            <a:r>
              <a:rPr lang="en-US" dirty="0"/>
              <a:t>Most often pre-solved CNECs​</a:t>
            </a:r>
          </a:p>
          <a:p>
            <a:endParaRPr lang="hu-HU" dirty="0"/>
          </a:p>
        </p:txBody>
      </p:sp>
      <p:pic>
        <p:nvPicPr>
          <p:cNvPr id="13" name="Content Placeholder 12" descr="A screen shot of a graph&#10;&#10;Description automatically generated">
            <a:extLst>
              <a:ext uri="{FF2B5EF4-FFF2-40B4-BE49-F238E27FC236}">
                <a16:creationId xmlns:a16="http://schemas.microsoft.com/office/drawing/2014/main" id="{154D306E-0B69-7A9B-6AE3-1635E27BA5D3}"/>
              </a:ext>
            </a:extLst>
          </p:cNvPr>
          <p:cNvPicPr>
            <a:picLocks noGrp="1" noChangeAspect="1"/>
          </p:cNvPicPr>
          <p:nvPr>
            <p:ph sz="quarter" idx="17"/>
          </p:nvPr>
        </p:nvPicPr>
        <p:blipFill>
          <a:blip r:embed="rId2"/>
          <a:stretch>
            <a:fillRect/>
          </a:stretch>
        </p:blipFill>
        <p:spPr>
          <a:xfrm>
            <a:off x="3048" y="825500"/>
            <a:ext cx="9902952" cy="5777174"/>
          </a:xfrm>
        </p:spPr>
      </p:pic>
    </p:spTree>
    <p:extLst>
      <p:ext uri="{BB962C8B-B14F-4D97-AF65-F5344CB8AC3E}">
        <p14:creationId xmlns:p14="http://schemas.microsoft.com/office/powerpoint/2010/main" val="3248235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pic>
        <p:nvPicPr>
          <p:cNvPr id="8" name="Content Placeholder 7" descr="A graph of a graph&#10;&#10;Description automatically generated with medium confidence">
            <a:extLst>
              <a:ext uri="{FF2B5EF4-FFF2-40B4-BE49-F238E27FC236}">
                <a16:creationId xmlns:a16="http://schemas.microsoft.com/office/drawing/2014/main" id="{D27AC43A-11C7-0C79-E190-4D1109EFC07B}"/>
              </a:ext>
            </a:extLst>
          </p:cNvPr>
          <p:cNvPicPr>
            <a:picLocks noGrp="1" noChangeAspect="1"/>
          </p:cNvPicPr>
          <p:nvPr>
            <p:ph sz="quarter" idx="17"/>
          </p:nvPr>
        </p:nvPicPr>
        <p:blipFill>
          <a:blip r:embed="rId2"/>
          <a:stretch>
            <a:fillRect/>
          </a:stretch>
        </p:blipFill>
        <p:spPr>
          <a:xfrm>
            <a:off x="1430" y="1079500"/>
            <a:ext cx="9875262" cy="5149850"/>
          </a:xfrm>
        </p:spPr>
      </p:pic>
    </p:spTree>
    <p:extLst>
      <p:ext uri="{BB962C8B-B14F-4D97-AF65-F5344CB8AC3E}">
        <p14:creationId xmlns:p14="http://schemas.microsoft.com/office/powerpoint/2010/main" val="524379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pic>
        <p:nvPicPr>
          <p:cNvPr id="8" name="Content Placeholder 7">
            <a:extLst>
              <a:ext uri="{FF2B5EF4-FFF2-40B4-BE49-F238E27FC236}">
                <a16:creationId xmlns:a16="http://schemas.microsoft.com/office/drawing/2014/main" id="{1D08B35F-D2A3-3F5F-4BF2-87B36C203A47}"/>
              </a:ext>
            </a:extLst>
          </p:cNvPr>
          <p:cNvPicPr>
            <a:picLocks noGrp="1" noChangeAspect="1"/>
          </p:cNvPicPr>
          <p:nvPr>
            <p:ph sz="quarter" idx="17"/>
          </p:nvPr>
        </p:nvPicPr>
        <p:blipFill>
          <a:blip r:embed="rId2"/>
          <a:stretch>
            <a:fillRect/>
          </a:stretch>
        </p:blipFill>
        <p:spPr>
          <a:xfrm>
            <a:off x="1430" y="1079500"/>
            <a:ext cx="9904570" cy="5165134"/>
          </a:xfrm>
        </p:spPr>
      </p:pic>
    </p:spTree>
    <p:extLst>
      <p:ext uri="{BB962C8B-B14F-4D97-AF65-F5344CB8AC3E}">
        <p14:creationId xmlns:p14="http://schemas.microsoft.com/office/powerpoint/2010/main" val="387391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E34F2F2-DB63-4768-9D15-F9E0AD685FA5}"/>
              </a:ext>
            </a:extLst>
          </p:cNvPr>
          <p:cNvSpPr>
            <a:spLocks noGrp="1"/>
          </p:cNvSpPr>
          <p:nvPr>
            <p:ph type="title"/>
          </p:nvPr>
        </p:nvSpPr>
        <p:spPr/>
        <p:txBody>
          <a:bodyPr/>
          <a:lstStyle/>
          <a:p>
            <a:r>
              <a:rPr lang="en-US" dirty="0"/>
              <a:t>KPI 8 – Min and Max Net Positions per bidding zone</a:t>
            </a:r>
            <a:endParaRPr lang="hu-HU" dirty="0"/>
          </a:p>
        </p:txBody>
      </p:sp>
      <p:sp>
        <p:nvSpPr>
          <p:cNvPr id="3" name="Szöveg helye 2">
            <a:extLst>
              <a:ext uri="{FF2B5EF4-FFF2-40B4-BE49-F238E27FC236}">
                <a16:creationId xmlns:a16="http://schemas.microsoft.com/office/drawing/2014/main" id="{F0AAED30-B420-49A7-956B-31E9D500E637}"/>
              </a:ext>
            </a:extLst>
          </p:cNvPr>
          <p:cNvSpPr>
            <a:spLocks noGrp="1"/>
          </p:cNvSpPr>
          <p:nvPr>
            <p:ph type="body" sz="quarter" idx="16"/>
          </p:nvPr>
        </p:nvSpPr>
        <p:spPr/>
        <p:txBody>
          <a:bodyPr/>
          <a:lstStyle/>
          <a:p>
            <a:r>
              <a:rPr lang="nl-NL" dirty="0"/>
              <a:t>(a) Based on </a:t>
            </a:r>
            <a:r>
              <a:rPr lang="nl-NL" dirty="0" err="1"/>
              <a:t>final</a:t>
            </a:r>
            <a:r>
              <a:rPr lang="nl-NL" dirty="0"/>
              <a:t> FB domain</a:t>
            </a:r>
          </a:p>
          <a:p>
            <a:endParaRPr lang="hu-HU" dirty="0"/>
          </a:p>
        </p:txBody>
      </p:sp>
      <p:pic>
        <p:nvPicPr>
          <p:cNvPr id="12" name="Content Placeholder 11">
            <a:extLst>
              <a:ext uri="{FF2B5EF4-FFF2-40B4-BE49-F238E27FC236}">
                <a16:creationId xmlns:a16="http://schemas.microsoft.com/office/drawing/2014/main" id="{FE34EBCE-0F20-22C2-BAA2-6CF65647487C}"/>
              </a:ext>
            </a:extLst>
          </p:cNvPr>
          <p:cNvPicPr>
            <a:picLocks noGrp="1" noChangeAspect="1"/>
          </p:cNvPicPr>
          <p:nvPr>
            <p:ph sz="quarter" idx="17"/>
          </p:nvPr>
        </p:nvPicPr>
        <p:blipFill>
          <a:blip r:embed="rId2"/>
          <a:stretch>
            <a:fillRect/>
          </a:stretch>
        </p:blipFill>
        <p:spPr>
          <a:xfrm>
            <a:off x="1430" y="1079500"/>
            <a:ext cx="9904570" cy="5165134"/>
          </a:xfrm>
        </p:spPr>
      </p:pic>
    </p:spTree>
    <p:extLst>
      <p:ext uri="{BB962C8B-B14F-4D97-AF65-F5344CB8AC3E}">
        <p14:creationId xmlns:p14="http://schemas.microsoft.com/office/powerpoint/2010/main" val="2256684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2" name="TextBox 11">
            <a:extLst>
              <a:ext uri="{FF2B5EF4-FFF2-40B4-BE49-F238E27FC236}">
                <a16:creationId xmlns:a16="http://schemas.microsoft.com/office/drawing/2014/main" id="{5271E914-3B55-75DD-D7A5-25A6D1590F72}"/>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14" name="Content Placeholder 13" descr="A graph of a graph&#10;&#10;Description automatically generated with medium confidence">
            <a:extLst>
              <a:ext uri="{FF2B5EF4-FFF2-40B4-BE49-F238E27FC236}">
                <a16:creationId xmlns:a16="http://schemas.microsoft.com/office/drawing/2014/main" id="{D99CFFA0-11F9-FA76-4762-CD1F18BF5049}"/>
              </a:ext>
            </a:extLst>
          </p:cNvPr>
          <p:cNvPicPr>
            <a:picLocks noGrp="1" noChangeAspect="1"/>
          </p:cNvPicPr>
          <p:nvPr>
            <p:ph sz="quarter" idx="17"/>
          </p:nvPr>
        </p:nvPicPr>
        <p:blipFill>
          <a:blip r:embed="rId5"/>
          <a:stretch>
            <a:fillRect/>
          </a:stretch>
        </p:blipFill>
        <p:spPr>
          <a:xfrm>
            <a:off x="1430" y="1079500"/>
            <a:ext cx="9853770" cy="5138642"/>
          </a:xfrm>
        </p:spPr>
      </p:pic>
    </p:spTree>
    <p:extLst>
      <p:ext uri="{BB962C8B-B14F-4D97-AF65-F5344CB8AC3E}">
        <p14:creationId xmlns:p14="http://schemas.microsoft.com/office/powerpoint/2010/main" val="145444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a:extLst>
              <a:ext uri="{FF2B5EF4-FFF2-40B4-BE49-F238E27FC236}">
                <a16:creationId xmlns:a16="http://schemas.microsoft.com/office/drawing/2014/main" id="{91758628-51D0-A995-C8ED-14CA208D7BC4}"/>
              </a:ext>
            </a:extLst>
          </p:cNvPr>
          <p:cNvPicPr>
            <a:picLocks noGrp="1" noChangeAspect="1"/>
          </p:cNvPicPr>
          <p:nvPr>
            <p:ph sz="quarter" idx="17"/>
          </p:nvPr>
        </p:nvPicPr>
        <p:blipFill>
          <a:blip r:embed="rId5"/>
          <a:stretch>
            <a:fillRect/>
          </a:stretch>
        </p:blipFill>
        <p:spPr>
          <a:xfrm>
            <a:off x="25784" y="1079500"/>
            <a:ext cx="9850908" cy="5137150"/>
          </a:xfrm>
        </p:spPr>
      </p:pic>
    </p:spTree>
    <p:extLst>
      <p:ext uri="{BB962C8B-B14F-4D97-AF65-F5344CB8AC3E}">
        <p14:creationId xmlns:p14="http://schemas.microsoft.com/office/powerpoint/2010/main" val="2208183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a:extLst>
              <a:ext uri="{FF2B5EF4-FFF2-40B4-BE49-F238E27FC236}">
                <a16:creationId xmlns:a16="http://schemas.microsoft.com/office/drawing/2014/main" id="{25A3EA00-E6DC-A072-4193-47D7E14F077E}"/>
              </a:ext>
            </a:extLst>
          </p:cNvPr>
          <p:cNvPicPr>
            <a:picLocks noGrp="1" noChangeAspect="1"/>
          </p:cNvPicPr>
          <p:nvPr>
            <p:ph sz="quarter" idx="17"/>
          </p:nvPr>
        </p:nvPicPr>
        <p:blipFill>
          <a:blip r:embed="rId5"/>
          <a:stretch>
            <a:fillRect/>
          </a:stretch>
        </p:blipFill>
        <p:spPr>
          <a:xfrm>
            <a:off x="1430" y="1079500"/>
            <a:ext cx="9904570" cy="5165134"/>
          </a:xfrm>
        </p:spPr>
      </p:pic>
    </p:spTree>
    <p:extLst>
      <p:ext uri="{BB962C8B-B14F-4D97-AF65-F5344CB8AC3E}">
        <p14:creationId xmlns:p14="http://schemas.microsoft.com/office/powerpoint/2010/main" val="3703341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7" name="Content Placeholder 6">
            <a:extLst>
              <a:ext uri="{FF2B5EF4-FFF2-40B4-BE49-F238E27FC236}">
                <a16:creationId xmlns:a16="http://schemas.microsoft.com/office/drawing/2014/main" id="{479A7F1F-C887-567F-75BB-58184781F84C}"/>
              </a:ext>
            </a:extLst>
          </p:cNvPr>
          <p:cNvPicPr>
            <a:picLocks noGrp="1" noChangeAspect="1"/>
          </p:cNvPicPr>
          <p:nvPr>
            <p:ph sz="quarter" idx="17"/>
          </p:nvPr>
        </p:nvPicPr>
        <p:blipFill>
          <a:blip r:embed="rId5"/>
          <a:stretch>
            <a:fillRect/>
          </a:stretch>
        </p:blipFill>
        <p:spPr>
          <a:xfrm>
            <a:off x="1430" y="1079500"/>
            <a:ext cx="9860120" cy="5141954"/>
          </a:xfrm>
        </p:spPr>
      </p:pic>
    </p:spTree>
    <p:extLst>
      <p:ext uri="{BB962C8B-B14F-4D97-AF65-F5344CB8AC3E}">
        <p14:creationId xmlns:p14="http://schemas.microsoft.com/office/powerpoint/2010/main" val="1311770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2" name="TextBox 11">
            <a:extLst>
              <a:ext uri="{FF2B5EF4-FFF2-40B4-BE49-F238E27FC236}">
                <a16:creationId xmlns:a16="http://schemas.microsoft.com/office/drawing/2014/main" id="{3C9C3588-DD2A-B8EB-A41D-4020ECB6AA94}"/>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a:extLst>
              <a:ext uri="{FF2B5EF4-FFF2-40B4-BE49-F238E27FC236}">
                <a16:creationId xmlns:a16="http://schemas.microsoft.com/office/drawing/2014/main" id="{8C1D8A31-41BD-ACDD-D8B8-AAB17D34ED0C}"/>
              </a:ext>
            </a:extLst>
          </p:cNvPr>
          <p:cNvPicPr>
            <a:picLocks noGrp="1" noChangeAspect="1"/>
          </p:cNvPicPr>
          <p:nvPr>
            <p:ph sz="quarter" idx="17"/>
          </p:nvPr>
        </p:nvPicPr>
        <p:blipFill>
          <a:blip r:embed="rId5"/>
          <a:stretch>
            <a:fillRect/>
          </a:stretch>
        </p:blipFill>
        <p:spPr>
          <a:xfrm>
            <a:off x="1430" y="1079500"/>
            <a:ext cx="9838732" cy="5130800"/>
          </a:xfrm>
        </p:spPr>
      </p:pic>
    </p:spTree>
    <p:extLst>
      <p:ext uri="{BB962C8B-B14F-4D97-AF65-F5344CB8AC3E}">
        <p14:creationId xmlns:p14="http://schemas.microsoft.com/office/powerpoint/2010/main" val="1734947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1</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Duration curve of Core oriented bidding zone borders with simultaneous zero (or negative) ID ATCs​</a:t>
            </a:r>
          </a:p>
        </p:txBody>
      </p:sp>
      <p:pic>
        <p:nvPicPr>
          <p:cNvPr id="14" name="Content Placeholder 13" descr="A graph with a line going up&#10;&#10;Description automatically generated">
            <a:extLst>
              <a:ext uri="{FF2B5EF4-FFF2-40B4-BE49-F238E27FC236}">
                <a16:creationId xmlns:a16="http://schemas.microsoft.com/office/drawing/2014/main" id="{69CB0E88-DE1A-58FA-2D8D-D6BA0DAF448A}"/>
              </a:ext>
            </a:extLst>
          </p:cNvPr>
          <p:cNvPicPr>
            <a:picLocks noGrp="1" noChangeAspect="1"/>
          </p:cNvPicPr>
          <p:nvPr>
            <p:ph sz="quarter" idx="17"/>
          </p:nvPr>
        </p:nvPicPr>
        <p:blipFill>
          <a:blip r:embed="rId6"/>
          <a:stretch>
            <a:fillRect/>
          </a:stretch>
        </p:blipFill>
        <p:spPr>
          <a:xfrm>
            <a:off x="82040" y="1079501"/>
            <a:ext cx="9778114" cy="5316850"/>
          </a:xfrm>
        </p:spPr>
      </p:pic>
    </p:spTree>
    <p:extLst>
      <p:ext uri="{BB962C8B-B14F-4D97-AF65-F5344CB8AC3E}">
        <p14:creationId xmlns:p14="http://schemas.microsoft.com/office/powerpoint/2010/main" val="36907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TextBox 3">
            <a:extLst>
              <a:ext uri="{FF2B5EF4-FFF2-40B4-BE49-F238E27FC236}">
                <a16:creationId xmlns:a16="http://schemas.microsoft.com/office/drawing/2014/main" id="{DAEB3DED-DBE6-AE87-DE36-4C001BF07825}"/>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a:extLst>
              <a:ext uri="{FF2B5EF4-FFF2-40B4-BE49-F238E27FC236}">
                <a16:creationId xmlns:a16="http://schemas.microsoft.com/office/drawing/2014/main" id="{5FDE716C-E2D2-F4D1-BB77-F5C968501F24}"/>
              </a:ext>
            </a:extLst>
          </p:cNvPr>
          <p:cNvPicPr>
            <a:picLocks noGrp="1" noChangeAspect="1"/>
          </p:cNvPicPr>
          <p:nvPr>
            <p:ph sz="quarter" idx="17"/>
          </p:nvPr>
        </p:nvPicPr>
        <p:blipFill>
          <a:blip r:embed="rId5"/>
          <a:stretch>
            <a:fillRect/>
          </a:stretch>
        </p:blipFill>
        <p:spPr>
          <a:xfrm>
            <a:off x="1430" y="1079500"/>
            <a:ext cx="9853770" cy="5138642"/>
          </a:xfrm>
        </p:spPr>
      </p:pic>
    </p:spTree>
    <p:extLst>
      <p:ext uri="{BB962C8B-B14F-4D97-AF65-F5344CB8AC3E}">
        <p14:creationId xmlns:p14="http://schemas.microsoft.com/office/powerpoint/2010/main" val="898518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4" name="TextBox 3">
            <a:extLst>
              <a:ext uri="{FF2B5EF4-FFF2-40B4-BE49-F238E27FC236}">
                <a16:creationId xmlns:a16="http://schemas.microsoft.com/office/drawing/2014/main" id="{DAEB3DED-DBE6-AE87-DE36-4C001BF07825}"/>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9" name="Content Placeholder 8">
            <a:extLst>
              <a:ext uri="{FF2B5EF4-FFF2-40B4-BE49-F238E27FC236}">
                <a16:creationId xmlns:a16="http://schemas.microsoft.com/office/drawing/2014/main" id="{A6BFBF39-2A36-6B23-B77A-5E99E4DEE279}"/>
              </a:ext>
            </a:extLst>
          </p:cNvPr>
          <p:cNvPicPr>
            <a:picLocks noGrp="1" noChangeAspect="1"/>
          </p:cNvPicPr>
          <p:nvPr>
            <p:ph sz="quarter" idx="17"/>
          </p:nvPr>
        </p:nvPicPr>
        <p:blipFill>
          <a:blip r:embed="rId5"/>
          <a:stretch>
            <a:fillRect/>
          </a:stretch>
        </p:blipFill>
        <p:spPr>
          <a:xfrm>
            <a:off x="13608" y="1079500"/>
            <a:ext cx="9835242" cy="5128980"/>
          </a:xfrm>
        </p:spPr>
      </p:pic>
    </p:spTree>
    <p:extLst>
      <p:ext uri="{BB962C8B-B14F-4D97-AF65-F5344CB8AC3E}">
        <p14:creationId xmlns:p14="http://schemas.microsoft.com/office/powerpoint/2010/main" val="3355197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a:extLst>
              <a:ext uri="{FF2B5EF4-FFF2-40B4-BE49-F238E27FC236}">
                <a16:creationId xmlns:a16="http://schemas.microsoft.com/office/drawing/2014/main" id="{D8109647-89FF-2ADB-1C20-97623E4A47C7}"/>
              </a:ext>
            </a:extLst>
          </p:cNvPr>
          <p:cNvPicPr>
            <a:picLocks noGrp="1" noChangeAspect="1"/>
          </p:cNvPicPr>
          <p:nvPr>
            <p:ph sz="quarter" idx="17"/>
          </p:nvPr>
        </p:nvPicPr>
        <p:blipFill>
          <a:blip r:embed="rId5"/>
          <a:stretch>
            <a:fillRect/>
          </a:stretch>
        </p:blipFill>
        <p:spPr>
          <a:xfrm>
            <a:off x="0" y="1079500"/>
            <a:ext cx="9814378" cy="5118100"/>
          </a:xfrm>
        </p:spPr>
      </p:pic>
    </p:spTree>
    <p:extLst>
      <p:ext uri="{BB962C8B-B14F-4D97-AF65-F5344CB8AC3E}">
        <p14:creationId xmlns:p14="http://schemas.microsoft.com/office/powerpoint/2010/main" val="2262474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dirty="0"/>
              <a:t>(a) Based on final FB domain</a:t>
            </a:r>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8" name="Content Placeholder 7">
            <a:extLst>
              <a:ext uri="{FF2B5EF4-FFF2-40B4-BE49-F238E27FC236}">
                <a16:creationId xmlns:a16="http://schemas.microsoft.com/office/drawing/2014/main" id="{CBDA2DA5-C59C-3185-1BB7-89342B52CF0E}"/>
              </a:ext>
            </a:extLst>
          </p:cNvPr>
          <p:cNvPicPr>
            <a:picLocks noGrp="1" noChangeAspect="1"/>
          </p:cNvPicPr>
          <p:nvPr>
            <p:ph sz="quarter" idx="17"/>
          </p:nvPr>
        </p:nvPicPr>
        <p:blipFill>
          <a:blip r:embed="rId5"/>
          <a:stretch>
            <a:fillRect/>
          </a:stretch>
        </p:blipFill>
        <p:spPr>
          <a:xfrm>
            <a:off x="13608" y="1079499"/>
            <a:ext cx="9892392" cy="5158783"/>
          </a:xfrm>
        </p:spPr>
      </p:pic>
    </p:spTree>
    <p:extLst>
      <p:ext uri="{BB962C8B-B14F-4D97-AF65-F5344CB8AC3E}">
        <p14:creationId xmlns:p14="http://schemas.microsoft.com/office/powerpoint/2010/main" val="4233579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6" name="Content Placeholder 5" descr="A graph of a graph&#10;&#10;Description automatically generated with medium confidence">
            <a:extLst>
              <a:ext uri="{FF2B5EF4-FFF2-40B4-BE49-F238E27FC236}">
                <a16:creationId xmlns:a16="http://schemas.microsoft.com/office/drawing/2014/main" id="{24BFF990-3519-799C-C042-5C80764D9017}"/>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113053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1C7758A7-E859-74A6-E772-BD0818240D53}"/>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4069158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0AEF9BA6-49BC-BDCB-8232-4E6394F71939}"/>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2866417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F86B0544-D003-7D5C-AA34-BD7B6EB1D638}"/>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3915013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F5D40966-80F4-7E17-E7A9-9D1F109BD35C}"/>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2475276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BAD93F51-343D-72CC-3F58-3708F0911811}"/>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178768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2</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zero and negative ID ATCs by oriented Core bidding zone border, and Core average​</a:t>
            </a:r>
          </a:p>
        </p:txBody>
      </p:sp>
      <p:pic>
        <p:nvPicPr>
          <p:cNvPr id="7" name="Content Placeholder 6" descr="A graph with different colored lines&#10;&#10;Description automatically generated">
            <a:extLst>
              <a:ext uri="{FF2B5EF4-FFF2-40B4-BE49-F238E27FC236}">
                <a16:creationId xmlns:a16="http://schemas.microsoft.com/office/drawing/2014/main" id="{C9D16238-2914-3EF5-71FF-6233F355CE1A}"/>
              </a:ext>
            </a:extLst>
          </p:cNvPr>
          <p:cNvPicPr>
            <a:picLocks noGrp="1" noChangeAspect="1"/>
          </p:cNvPicPr>
          <p:nvPr>
            <p:ph sz="quarter" idx="17"/>
          </p:nvPr>
        </p:nvPicPr>
        <p:blipFill>
          <a:blip r:embed="rId6"/>
          <a:stretch>
            <a:fillRect/>
          </a:stretch>
        </p:blipFill>
        <p:spPr>
          <a:xfrm>
            <a:off x="0" y="1342111"/>
            <a:ext cx="9906000" cy="4200143"/>
          </a:xfrm>
        </p:spPr>
      </p:pic>
    </p:spTree>
    <p:extLst>
      <p:ext uri="{BB962C8B-B14F-4D97-AF65-F5344CB8AC3E}">
        <p14:creationId xmlns:p14="http://schemas.microsoft.com/office/powerpoint/2010/main" val="206793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a graph&#10;&#10;Description automatically generated with medium confidence">
            <a:extLst>
              <a:ext uri="{FF2B5EF4-FFF2-40B4-BE49-F238E27FC236}">
                <a16:creationId xmlns:a16="http://schemas.microsoft.com/office/drawing/2014/main" id="{7D8FC0C6-CC3A-FCCC-2E32-A2C106DA1668}"/>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2231510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screen shot of a graph&#10;&#10;Description automatically generated">
            <a:extLst>
              <a:ext uri="{FF2B5EF4-FFF2-40B4-BE49-F238E27FC236}">
                <a16:creationId xmlns:a16="http://schemas.microsoft.com/office/drawing/2014/main" id="{DFC9D2DF-DD17-E7A4-5684-220214C44E2E}"/>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2367994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A9C61467-A9B0-6510-5636-18EBDA6DB595}"/>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2862830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blue and orange lines&#10;&#10;Description automatically generated">
            <a:extLst>
              <a:ext uri="{FF2B5EF4-FFF2-40B4-BE49-F238E27FC236}">
                <a16:creationId xmlns:a16="http://schemas.microsoft.com/office/drawing/2014/main" id="{73E68715-6265-C10A-0AC9-3733115982A9}"/>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1795141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9585198"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a graph&#10;&#10;Description automatically generated with medium confidence">
            <a:extLst>
              <a:ext uri="{FF2B5EF4-FFF2-40B4-BE49-F238E27FC236}">
                <a16:creationId xmlns:a16="http://schemas.microsoft.com/office/drawing/2014/main" id="{1FB4BD58-4DF6-813C-2492-BEFB0A039C2A}"/>
              </a:ext>
            </a:extLst>
          </p:cNvPr>
          <p:cNvPicPr>
            <a:picLocks noGrp="1" noChangeAspect="1"/>
          </p:cNvPicPr>
          <p:nvPr>
            <p:ph sz="quarter" idx="17"/>
          </p:nvPr>
        </p:nvPicPr>
        <p:blipFill>
          <a:blip r:embed="rId5"/>
          <a:stretch>
            <a:fillRect/>
          </a:stretch>
        </p:blipFill>
        <p:spPr>
          <a:xfrm>
            <a:off x="0" y="842600"/>
            <a:ext cx="9906000" cy="5872057"/>
          </a:xfrm>
        </p:spPr>
      </p:pic>
    </p:spTree>
    <p:extLst>
      <p:ext uri="{BB962C8B-B14F-4D97-AF65-F5344CB8AC3E}">
        <p14:creationId xmlns:p14="http://schemas.microsoft.com/office/powerpoint/2010/main" val="15489072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B42BD690-C8BC-AB29-2F90-08C70E3DA4F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10" name="think-cell data - do not delete" hidden="1">
                        <a:extLst>
                          <a:ext uri="{FF2B5EF4-FFF2-40B4-BE49-F238E27FC236}">
                            <a16:creationId xmlns:a16="http://schemas.microsoft.com/office/drawing/2014/main" id="{B42BD690-C8BC-AB29-2F90-08C70E3DA4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F83128E-940D-79EB-217B-E289D64B5253}"/>
              </a:ext>
            </a:extLst>
          </p:cNvPr>
          <p:cNvSpPr>
            <a:spLocks noGrp="1"/>
          </p:cNvSpPr>
          <p:nvPr>
            <p:ph type="title"/>
          </p:nvPr>
        </p:nvSpPr>
        <p:spPr>
          <a:xfrm>
            <a:off x="539999" y="108000"/>
            <a:ext cx="7044142" cy="336550"/>
          </a:xfrm>
        </p:spPr>
        <p:txBody>
          <a:bodyPr vert="horz"/>
          <a:lstStyle/>
          <a:p>
            <a:r>
              <a:rPr lang="en-US" dirty="0"/>
              <a:t>KPI 8 – Min and Max Net Positions per bidding zone</a:t>
            </a:r>
          </a:p>
        </p:txBody>
      </p:sp>
      <p:sp>
        <p:nvSpPr>
          <p:cNvPr id="3" name="Text Placeholder 2">
            <a:extLst>
              <a:ext uri="{FF2B5EF4-FFF2-40B4-BE49-F238E27FC236}">
                <a16:creationId xmlns:a16="http://schemas.microsoft.com/office/drawing/2014/main" id="{C4D58722-1E36-BD58-71F3-792A24E27F58}"/>
              </a:ext>
            </a:extLst>
          </p:cNvPr>
          <p:cNvSpPr>
            <a:spLocks noGrp="1"/>
          </p:cNvSpPr>
          <p:nvPr>
            <p:ph type="body" sz="quarter" idx="16"/>
          </p:nvPr>
        </p:nvSpPr>
        <p:spPr>
          <a:xfrm>
            <a:off x="540000" y="461650"/>
            <a:ext cx="8640000" cy="363850"/>
          </a:xfrm>
        </p:spPr>
        <p:txBody>
          <a:bodyPr/>
          <a:lstStyle/>
          <a:p>
            <a:r>
              <a:rPr lang="nl-NL" sz="1400" dirty="0"/>
              <a:t>(</a:t>
            </a:r>
            <a:r>
              <a:rPr lang="sk-SK" sz="1400" dirty="0"/>
              <a:t>b</a:t>
            </a:r>
            <a:r>
              <a:rPr lang="nl-NL" sz="1400" dirty="0"/>
              <a:t>) </a:t>
            </a:r>
            <a:r>
              <a:rPr lang="en-US" sz="1400" dirty="0"/>
              <a:t>Based on final ID ATC</a:t>
            </a:r>
            <a:endParaRPr lang="nl-NL" sz="1400" dirty="0"/>
          </a:p>
        </p:txBody>
      </p:sp>
      <p:sp>
        <p:nvSpPr>
          <p:cNvPr id="11" name="TextBox 10">
            <a:extLst>
              <a:ext uri="{FF2B5EF4-FFF2-40B4-BE49-F238E27FC236}">
                <a16:creationId xmlns:a16="http://schemas.microsoft.com/office/drawing/2014/main" id="{CBC6ECEA-AE77-9199-6E23-97B046AD50EB}"/>
              </a:ext>
            </a:extLst>
          </p:cNvPr>
          <p:cNvSpPr txBox="1"/>
          <p:nvPr/>
        </p:nvSpPr>
        <p:spPr>
          <a:xfrm>
            <a:off x="835152" y="6646865"/>
            <a:ext cx="6202730" cy="230832"/>
          </a:xfrm>
          <a:prstGeom prst="rect">
            <a:avLst/>
          </a:prstGeom>
          <a:noFill/>
        </p:spPr>
        <p:txBody>
          <a:bodyPr wrap="square">
            <a:spAutoFit/>
          </a:bodyPr>
          <a:lstStyle/>
          <a:p>
            <a:r>
              <a:rPr lang="en-US" sz="900" i="1" dirty="0"/>
              <a:t>Note - Missing values of min and max net positions for some timestamps are caused by empty domains.</a:t>
            </a:r>
          </a:p>
        </p:txBody>
      </p:sp>
      <p:pic>
        <p:nvPicPr>
          <p:cNvPr id="5" name="Content Placeholder 4" descr="A graph of a graph&#10;&#10;Description automatically generated with medium confidence">
            <a:extLst>
              <a:ext uri="{FF2B5EF4-FFF2-40B4-BE49-F238E27FC236}">
                <a16:creationId xmlns:a16="http://schemas.microsoft.com/office/drawing/2014/main" id="{7827E0D9-AE81-45BB-B86C-C4ACF20EE6BE}"/>
              </a:ext>
            </a:extLst>
          </p:cNvPr>
          <p:cNvPicPr>
            <a:picLocks noGrp="1" noChangeAspect="1"/>
          </p:cNvPicPr>
          <p:nvPr>
            <p:ph sz="quarter" idx="17"/>
          </p:nvPr>
        </p:nvPicPr>
        <p:blipFill>
          <a:blip r:embed="rId5"/>
          <a:stretch>
            <a:fillRect/>
          </a:stretch>
        </p:blipFill>
        <p:spPr>
          <a:xfrm>
            <a:off x="0" y="825500"/>
            <a:ext cx="9906000" cy="5872057"/>
          </a:xfrm>
        </p:spPr>
      </p:pic>
    </p:spTree>
    <p:extLst>
      <p:ext uri="{BB962C8B-B14F-4D97-AF65-F5344CB8AC3E}">
        <p14:creationId xmlns:p14="http://schemas.microsoft.com/office/powerpoint/2010/main" val="620330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3</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Frequency of isolated BZs of zero (or negative) ID ATCs in import, export and both directions​​</a:t>
            </a:r>
          </a:p>
        </p:txBody>
      </p:sp>
      <p:pic>
        <p:nvPicPr>
          <p:cNvPr id="8" name="Content Placeholder 7">
            <a:extLst>
              <a:ext uri="{FF2B5EF4-FFF2-40B4-BE49-F238E27FC236}">
                <a16:creationId xmlns:a16="http://schemas.microsoft.com/office/drawing/2014/main" id="{113FCBDA-543F-4AFE-5D06-D37B29AFD1F8}"/>
              </a:ext>
            </a:extLst>
          </p:cNvPr>
          <p:cNvPicPr>
            <a:picLocks noGrp="1" noChangeAspect="1"/>
          </p:cNvPicPr>
          <p:nvPr>
            <p:ph sz="quarter" idx="17"/>
          </p:nvPr>
        </p:nvPicPr>
        <p:blipFill>
          <a:blip r:embed="rId6"/>
          <a:stretch>
            <a:fillRect/>
          </a:stretch>
        </p:blipFill>
        <p:spPr>
          <a:xfrm>
            <a:off x="62185" y="1332185"/>
            <a:ext cx="9826821" cy="4166571"/>
          </a:xfrm>
        </p:spPr>
      </p:pic>
    </p:spTree>
    <p:extLst>
      <p:ext uri="{BB962C8B-B14F-4D97-AF65-F5344CB8AC3E}">
        <p14:creationId xmlns:p14="http://schemas.microsoft.com/office/powerpoint/2010/main" val="265678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p:txBody>
          <a:bodyPr vert="horz"/>
          <a:lstStyle/>
          <a:p>
            <a:r>
              <a:rPr lang="en-US" dirty="0"/>
              <a:t>KPI</a:t>
            </a:r>
            <a:r>
              <a:rPr lang="sk-SK" dirty="0"/>
              <a:t> 4</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p:txBody>
          <a:bodyPr/>
          <a:lstStyle/>
          <a:p>
            <a:r>
              <a:rPr lang="en-US" dirty="0"/>
              <a:t>Mean positive ID ATCs by oriented Core bidding zone border, and Core average​</a:t>
            </a:r>
          </a:p>
        </p:txBody>
      </p:sp>
      <p:pic>
        <p:nvPicPr>
          <p:cNvPr id="8" name="Content Placeholder 7" descr="A graph of a graph&#10;&#10;Description automatically generated with medium confidence">
            <a:extLst>
              <a:ext uri="{FF2B5EF4-FFF2-40B4-BE49-F238E27FC236}">
                <a16:creationId xmlns:a16="http://schemas.microsoft.com/office/drawing/2014/main" id="{70DE957F-A222-7837-4842-383A706CA3C8}"/>
              </a:ext>
            </a:extLst>
          </p:cNvPr>
          <p:cNvPicPr>
            <a:picLocks noGrp="1" noChangeAspect="1"/>
          </p:cNvPicPr>
          <p:nvPr>
            <p:ph sz="quarter" idx="17"/>
          </p:nvPr>
        </p:nvPicPr>
        <p:blipFill>
          <a:blip r:embed="rId6"/>
          <a:stretch>
            <a:fillRect/>
          </a:stretch>
        </p:blipFill>
        <p:spPr>
          <a:xfrm>
            <a:off x="3901" y="1332186"/>
            <a:ext cx="9885106" cy="4191284"/>
          </a:xfrm>
        </p:spPr>
      </p:pic>
    </p:spTree>
    <p:extLst>
      <p:ext uri="{BB962C8B-B14F-4D97-AF65-F5344CB8AC3E}">
        <p14:creationId xmlns:p14="http://schemas.microsoft.com/office/powerpoint/2010/main" val="27928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857A2B2-621F-1742-80F0-C3515773817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3" name="Object 2" hidden="1">
                        <a:extLst>
                          <a:ext uri="{FF2B5EF4-FFF2-40B4-BE49-F238E27FC236}">
                            <a16:creationId xmlns:a16="http://schemas.microsoft.com/office/drawing/2014/main" id="{6857A2B2-621F-1742-80F0-C35157738177}"/>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Title 4"/>
          <p:cNvSpPr>
            <a:spLocks noGrp="1"/>
          </p:cNvSpPr>
          <p:nvPr>
            <p:ph type="title"/>
          </p:nvPr>
        </p:nvSpPr>
        <p:spPr>
          <a:xfrm>
            <a:off x="539999" y="108000"/>
            <a:ext cx="7044142" cy="336550"/>
          </a:xfrm>
        </p:spPr>
        <p:txBody>
          <a:bodyPr vert="horz"/>
          <a:lstStyle/>
          <a:p>
            <a:r>
              <a:rPr lang="en-US" dirty="0"/>
              <a:t>KPI</a:t>
            </a:r>
            <a:r>
              <a:rPr lang="sk-SK" dirty="0"/>
              <a:t> 5</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type="body" sz="quarter" idx="16"/>
          </p:nvPr>
        </p:nvSpPr>
        <p:spPr>
          <a:xfrm>
            <a:off x="540000" y="461650"/>
            <a:ext cx="8640000" cy="363850"/>
          </a:xfrm>
        </p:spPr>
        <p:txBody>
          <a:bodyPr/>
          <a:lstStyle/>
          <a:p>
            <a:r>
              <a:rPr lang="en-US" dirty="0"/>
              <a:t>Share of MTUs with intervention per TSO</a:t>
            </a:r>
          </a:p>
        </p:txBody>
      </p:sp>
      <p:pic>
        <p:nvPicPr>
          <p:cNvPr id="6" name="Picture 5" descr="A screenshot of a graph&#10;&#10;Description automatically generated">
            <a:extLst>
              <a:ext uri="{FF2B5EF4-FFF2-40B4-BE49-F238E27FC236}">
                <a16:creationId xmlns:a16="http://schemas.microsoft.com/office/drawing/2014/main" id="{DE84F47C-8A38-815D-0FEE-039B8C3C5842}"/>
              </a:ext>
            </a:extLst>
          </p:cNvPr>
          <p:cNvPicPr>
            <a:picLocks noChangeAspect="1"/>
          </p:cNvPicPr>
          <p:nvPr/>
        </p:nvPicPr>
        <p:blipFill>
          <a:blip r:embed="rId6"/>
          <a:stretch>
            <a:fillRect/>
          </a:stretch>
        </p:blipFill>
        <p:spPr>
          <a:xfrm>
            <a:off x="0" y="1328928"/>
            <a:ext cx="9906000" cy="4200144"/>
          </a:xfrm>
          <a:prstGeom prst="rect">
            <a:avLst/>
          </a:prstGeom>
        </p:spPr>
      </p:pic>
    </p:spTree>
    <p:extLst>
      <p:ext uri="{BB962C8B-B14F-4D97-AF65-F5344CB8AC3E}">
        <p14:creationId xmlns:p14="http://schemas.microsoft.com/office/powerpoint/2010/main" val="1922665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E20F6677570B4594AE3C70D059D60F" ma:contentTypeVersion="16" ma:contentTypeDescription="Create a new document." ma:contentTypeScope="" ma:versionID="06d67ccb7b9e804c946eea4de301aa21">
  <xsd:schema xmlns:xsd="http://www.w3.org/2001/XMLSchema" xmlns:xs="http://www.w3.org/2001/XMLSchema" xmlns:p="http://schemas.microsoft.com/office/2006/metadata/properties" xmlns:ns2="d3bb33e5-bbf9-4bbd-b752-30f1ea546036" xmlns:ns3="6708568e-76bd-4ab6-a0fd-e90291312931" targetNamespace="http://schemas.microsoft.com/office/2006/metadata/properties" ma:root="true" ma:fieldsID="6e1b1801bf9de293437c600e00c73275" ns2:_="" ns3:_="">
    <xsd:import namespace="d3bb33e5-bbf9-4bbd-b752-30f1ea546036"/>
    <xsd:import namespace="6708568e-76bd-4ab6-a0fd-e902913129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bb33e5-bbf9-4bbd-b752-30f1ea5460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583ee3c-f8b4-4f86-8f08-197d062ad53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708568e-76bd-4ab6-a0fd-e902913129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28334f-05a1-48ac-b2dd-e71f0020a819}" ma:internalName="TaxCatchAll" ma:showField="CatchAllData" ma:web="6708568e-76bd-4ab6-a0fd-e902913129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3bb33e5-bbf9-4bbd-b752-30f1ea546036">
      <Terms xmlns="http://schemas.microsoft.com/office/infopath/2007/PartnerControls"/>
    </lcf76f155ced4ddcb4097134ff3c332f>
    <TaxCatchAll xmlns="6708568e-76bd-4ab6-a0fd-e9029131293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73E8D5-F2F0-41D3-8329-5DDC3BA8AA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bb33e5-bbf9-4bbd-b752-30f1ea546036"/>
    <ds:schemaRef ds:uri="6708568e-76bd-4ab6-a0fd-e902913129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3B1F98-5418-4DB4-8887-EEDBE3A3006E}">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 ds:uri="http://purl.org/dc/terms/"/>
    <ds:schemaRef ds:uri="d3bb33e5-bbf9-4bbd-b752-30f1ea546036"/>
    <ds:schemaRef ds:uri="http://schemas.microsoft.com/office/infopath/2007/PartnerControls"/>
    <ds:schemaRef ds:uri="6708568e-76bd-4ab6-a0fd-e90291312931"/>
    <ds:schemaRef ds:uri="http://purl.org/dc/elements/1.1/"/>
  </ds:schemaRefs>
</ds:datastoreItem>
</file>

<file path=customXml/itemProps3.xml><?xml version="1.0" encoding="utf-8"?>
<ds:datastoreItem xmlns:ds="http://schemas.openxmlformats.org/officeDocument/2006/customXml" ds:itemID="{49C66D46-DB5D-41A2-AFA4-25CF359410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1617</Words>
  <Application>Microsoft Office PowerPoint</Application>
  <PresentationFormat>A4 Paper (210x297 mm)</PresentationFormat>
  <Paragraphs>184</Paragraphs>
  <Slides>65</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0" baseType="lpstr">
      <vt:lpstr>Arial</vt:lpstr>
      <vt:lpstr>Arial Unicode MS</vt:lpstr>
      <vt:lpstr>Wingdings</vt:lpstr>
      <vt:lpstr>7_Magnus Red 4ENERGY</vt:lpstr>
      <vt:lpstr>think-cell Slide</vt:lpstr>
      <vt:lpstr>PowerPoint Presentation</vt:lpstr>
      <vt:lpstr>Parallel Run KPIs</vt:lpstr>
      <vt:lpstr>Parallel Run KPIs</vt:lpstr>
      <vt:lpstr>Parallel Run KPIs</vt:lpstr>
      <vt:lpstr>KPI 1</vt:lpstr>
      <vt:lpstr>KPI 2</vt:lpstr>
      <vt:lpstr>KPI 3</vt:lpstr>
      <vt:lpstr>KPI 4</vt:lpstr>
      <vt:lpstr>KPI 5</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6</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7</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lpstr>KPI 8 – Min and Max Net Positions per bidding zone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140</cp:revision>
  <dcterms:created xsi:type="dcterms:W3CDTF">2018-12-04T09:56:18Z</dcterms:created>
  <dcterms:modified xsi:type="dcterms:W3CDTF">2024-03-25T10:28:04Z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0x01010089E20F6677570B4594AE3C70D059D60F</vt:lpwstr>
  </property>
  <property fmtid="{D5CDD505-2E9C-101B-9397-08002B2CF9AE}" pid="3" name="MediaServiceImageTags">
    <vt:lpwstr/>
  </property>
  <property fmtid="{D5CDD505-2E9C-101B-9397-08002B2CF9AE}" pid="4" name="MSIP_Label_2e585759-362d-4185-bb50-fc81b58bf15d_Enabled">
    <vt:lpwstr>true</vt:lpwstr>
  </property>
  <property fmtid="{D5CDD505-2E9C-101B-9397-08002B2CF9AE}" pid="5" name="MSIP_Label_2e585759-362d-4185-bb50-fc81b58bf15d_SetDate">
    <vt:lpwstr>2023-07-27T08:20:10Z</vt:lpwstr>
  </property>
  <property fmtid="{D5CDD505-2E9C-101B-9397-08002B2CF9AE}" pid="6" name="MSIP_Label_2e585759-362d-4185-bb50-fc81b58bf15d_Method">
    <vt:lpwstr>Standard</vt:lpwstr>
  </property>
  <property fmtid="{D5CDD505-2E9C-101B-9397-08002B2CF9AE}" pid="7" name="MSIP_Label_2e585759-362d-4185-bb50-fc81b58bf15d_Name">
    <vt:lpwstr>2e585759-362d-4185-bb50-fc81b58bf15d</vt:lpwstr>
  </property>
  <property fmtid="{D5CDD505-2E9C-101B-9397-08002B2CF9AE}" pid="8" name="MSIP_Label_2e585759-362d-4185-bb50-fc81b58bf15d_SiteId">
    <vt:lpwstr>6dfa2abc-8bb8-4557-855c-e532cacb5122</vt:lpwstr>
  </property>
  <property fmtid="{D5CDD505-2E9C-101B-9397-08002B2CF9AE}" pid="9" name="MSIP_Label_2e585759-362d-4185-bb50-fc81b58bf15d_ActionId">
    <vt:lpwstr>c2acad35-995c-4d7d-8153-26c54193e6a1</vt:lpwstr>
  </property>
  <property fmtid="{D5CDD505-2E9C-101B-9397-08002B2CF9AE}" pid="10" name="MSIP_Label_2e585759-362d-4185-bb50-fc81b58bf15d_ContentBits">
    <vt:lpwstr>0</vt:lpwstr>
  </property>
</Properties>
</file>